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59" r:id="rId2"/>
    <p:sldId id="260" r:id="rId3"/>
    <p:sldId id="271" r:id="rId4"/>
    <p:sldId id="328" r:id="rId5"/>
    <p:sldId id="332" r:id="rId6"/>
    <p:sldId id="300" r:id="rId7"/>
    <p:sldId id="318" r:id="rId8"/>
    <p:sldId id="320" r:id="rId9"/>
    <p:sldId id="323" r:id="rId10"/>
    <p:sldId id="261" r:id="rId11"/>
    <p:sldId id="302" r:id="rId12"/>
    <p:sldId id="275" r:id="rId13"/>
    <p:sldId id="301" r:id="rId14"/>
    <p:sldId id="312" r:id="rId15"/>
    <p:sldId id="313" r:id="rId16"/>
    <p:sldId id="315" r:id="rId17"/>
    <p:sldId id="324" r:id="rId18"/>
    <p:sldId id="325" r:id="rId19"/>
    <p:sldId id="285" r:id="rId20"/>
    <p:sldId id="286" r:id="rId21"/>
    <p:sldId id="262" r:id="rId22"/>
    <p:sldId id="278" r:id="rId23"/>
    <p:sldId id="326" r:id="rId24"/>
    <p:sldId id="270" r:id="rId25"/>
    <p:sldId id="279" r:id="rId26"/>
    <p:sldId id="308" r:id="rId27"/>
    <p:sldId id="269" r:id="rId28"/>
    <p:sldId id="280" r:id="rId29"/>
    <p:sldId id="309" r:id="rId30"/>
    <p:sldId id="327" r:id="rId31"/>
    <p:sldId id="263" r:id="rId32"/>
    <p:sldId id="292" r:id="rId33"/>
    <p:sldId id="281" r:id="rId34"/>
    <p:sldId id="288" r:id="rId35"/>
    <p:sldId id="264" r:id="rId36"/>
    <p:sldId id="289" r:id="rId37"/>
    <p:sldId id="290" r:id="rId38"/>
    <p:sldId id="291" r:id="rId39"/>
    <p:sldId id="265" r:id="rId40"/>
    <p:sldId id="322" r:id="rId41"/>
    <p:sldId id="272" r:id="rId42"/>
    <p:sldId id="303" r:id="rId43"/>
    <p:sldId id="304" r:id="rId44"/>
    <p:sldId id="305" r:id="rId45"/>
    <p:sldId id="306" r:id="rId46"/>
    <p:sldId id="329" r:id="rId47"/>
    <p:sldId id="266" r:id="rId48"/>
    <p:sldId id="267" r:id="rId49"/>
    <p:sldId id="311" r:id="rId50"/>
    <p:sldId id="330" r:id="rId51"/>
    <p:sldId id="273" r:id="rId52"/>
    <p:sldId id="287" r:id="rId53"/>
    <p:sldId id="295" r:id="rId54"/>
    <p:sldId id="297" r:id="rId55"/>
    <p:sldId id="331" r:id="rId56"/>
    <p:sldId id="333" r:id="rId57"/>
    <p:sldId id="334" r:id="rId58"/>
    <p:sldId id="335" r:id="rId59"/>
    <p:sldId id="319" r:id="rId60"/>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verino, Merrilee" initials="SM" lastIdx="1" clrIdx="0">
    <p:extLst>
      <p:ext uri="{19B8F6BF-5375-455C-9EA6-DF929625EA0E}">
        <p15:presenceInfo xmlns:p15="http://schemas.microsoft.com/office/powerpoint/2012/main" userId="S-1-5-21-1299221800-41486486-2174306910-64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1B28C"/>
    <a:srgbClr val="C8712D"/>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9" d="100"/>
          <a:sy n="149" d="100"/>
        </p:scale>
        <p:origin x="108" y="114"/>
      </p:cViewPr>
      <p:guideLst>
        <p:guide orient="horz" pos="1620"/>
        <p:guide pos="2880"/>
      </p:guideLst>
    </p:cSldViewPr>
  </p:slideViewPr>
  <p:notesTextViewPr>
    <p:cViewPr>
      <p:scale>
        <a:sx n="1" d="1"/>
        <a:sy n="1" d="1"/>
      </p:scale>
      <p:origin x="0" y="0"/>
    </p:cViewPr>
  </p:notesTextViewPr>
  <p:notesViewPr>
    <p:cSldViewPr snapToGrid="0">
      <p:cViewPr varScale="1">
        <p:scale>
          <a:sx n="67" d="100"/>
          <a:sy n="67"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8T12:57:11.598" idx="1">
    <p:pos x="594" y="1323"/>
    <p:text>Describe how they come to us, ie: manual processes, tracking sheets, sticky notes, outlook reminders, and/etc
Outline how we transition them to a system, ie: Modio – and why that matters</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16DEB8C-E333-44F6-A126-A7ECB36643E0}" type="datetimeFigureOut">
              <a:rPr lang="en-US" smtClean="0"/>
              <a:t>5/10/2021</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675D595-9445-4A03-88AB-7CB9809E5BA7}" type="slidenum">
              <a:rPr lang="en-US" smtClean="0"/>
              <a:t>‹#›</a:t>
            </a:fld>
            <a:endParaRPr lang="en-US"/>
          </a:p>
        </p:txBody>
      </p:sp>
    </p:spTree>
    <p:extLst>
      <p:ext uri="{BB962C8B-B14F-4D97-AF65-F5344CB8AC3E}">
        <p14:creationId xmlns:p14="http://schemas.microsoft.com/office/powerpoint/2010/main" val="275824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9C5485F-6F25-460F-B2A1-66597D1993C0}" type="datetimeFigureOut">
              <a:rPr lang="en-US" smtClean="0"/>
              <a:t>5/10/2021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4F5D4126-7F6D-4896-BB40-6A6D951FAA95}" type="slidenum">
              <a:rPr lang="en-US" smtClean="0"/>
              <a:t>‹#›</a:t>
            </a:fld>
            <a:endParaRPr lang="en-US"/>
          </a:p>
        </p:txBody>
      </p:sp>
    </p:spTree>
    <p:extLst>
      <p:ext uri="{BB962C8B-B14F-4D97-AF65-F5344CB8AC3E}">
        <p14:creationId xmlns:p14="http://schemas.microsoft.com/office/powerpoint/2010/main" val="220514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cliftonlarsonallen" TargetMode="External"/><Relationship Id="rId13" Type="http://schemas.openxmlformats.org/officeDocument/2006/relationships/image" Target="../media/image15.png"/><Relationship Id="rId3" Type="http://schemas.openxmlformats.org/officeDocument/2006/relationships/image" Target="../media/image2.emf"/><Relationship Id="rId7" Type="http://schemas.openxmlformats.org/officeDocument/2006/relationships/image" Target="../media/image12.emf"/><Relationship Id="rId12" Type="http://schemas.openxmlformats.org/officeDocument/2006/relationships/hyperlink" Target="https://www.instagram.com/lifeatcla" TargetMode="External"/><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hyperlink" Target="https://www.facebook.com/CliftonLarsonAllen" TargetMode="External"/><Relationship Id="rId11" Type="http://schemas.openxmlformats.org/officeDocument/2006/relationships/image" Target="../media/image14.png"/><Relationship Id="rId5" Type="http://schemas.openxmlformats.org/officeDocument/2006/relationships/image" Target="../media/image11.emf"/><Relationship Id="rId10" Type="http://schemas.openxmlformats.org/officeDocument/2006/relationships/hyperlink" Target="https://www.youtube.com/user/CliftonLarsonAllen" TargetMode="External"/><Relationship Id="rId4" Type="http://schemas.openxmlformats.org/officeDocument/2006/relationships/hyperlink" Target="https://twitter.com/CLAconnect" TargetMode="External"/><Relationship Id="rId9" Type="http://schemas.openxmlformats.org/officeDocument/2006/relationships/image" Target="../media/image1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74464"/>
          </a:xfrm>
          <a:prstGeom prst="rect">
            <a:avLst/>
          </a:prstGeom>
        </p:spPr>
      </p:pic>
      <p:sp>
        <p:nvSpPr>
          <p:cNvPr id="13" name="Rectangle 12"/>
          <p:cNvSpPr/>
          <p:nvPr/>
        </p:nvSpPr>
        <p:spPr bwMode="auto">
          <a:xfrm>
            <a:off x="0" y="4242547"/>
            <a:ext cx="9144000"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0" name="TextBox 29"/>
          <p:cNvSpPr txBox="1"/>
          <p:nvPr/>
        </p:nvSpPr>
        <p:spPr>
          <a:xfrm>
            <a:off x="497903" y="3532040"/>
            <a:ext cx="5029200" cy="253916"/>
          </a:xfrm>
          <a:prstGeom prst="rect">
            <a:avLst/>
          </a:prstGeom>
          <a:noFill/>
        </p:spPr>
        <p:txBody>
          <a:bodyPr wrap="square" rtlCol="0">
            <a:spAutoFit/>
          </a:bodyPr>
          <a:lstStyle/>
          <a:p>
            <a:r>
              <a:rPr lang="en-US" sz="1050" kern="2000" spc="20" baseline="0" dirty="0">
                <a:solidFill>
                  <a:schemeClr val="bg1"/>
                </a:solidFill>
              </a:rPr>
              <a:t>WEALTH ADVISORY  |  OUTSOURCING  |  AUDIT, TAX, AND CONSULTING</a:t>
            </a:r>
          </a:p>
        </p:txBody>
      </p:sp>
      <p:sp>
        <p:nvSpPr>
          <p:cNvPr id="6" name="Rectangle 5"/>
          <p:cNvSpPr/>
          <p:nvPr/>
        </p:nvSpPr>
        <p:spPr>
          <a:xfrm>
            <a:off x="505503" y="3761384"/>
            <a:ext cx="4572000" cy="192360"/>
          </a:xfrm>
          <a:prstGeom prst="rect">
            <a:avLst/>
          </a:prstGeom>
        </p:spPr>
        <p:txBody>
          <a:bodyPr>
            <a:spAutoFit/>
          </a:bodyPr>
          <a:lstStyle/>
          <a:p>
            <a:pPr>
              <a:buNone/>
            </a:pPr>
            <a:r>
              <a:rPr lang="en-US" sz="650" dirty="0">
                <a:solidFill>
                  <a:schemeClr val="bg1"/>
                </a:solidFill>
              </a:rPr>
              <a:t>Investment advisory services are offered through CliftonLarsonAllen Wealth Advisors, LLC, an SEC-registered investment advisor</a:t>
            </a:r>
          </a:p>
        </p:txBody>
      </p:sp>
      <p:sp>
        <p:nvSpPr>
          <p:cNvPr id="12" name="Date Placeholder 3"/>
          <p:cNvSpPr txBox="1">
            <a:spLocks/>
          </p:cNvSpPr>
          <p:nvPr/>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lumMod val="95000"/>
                  </a:schemeClr>
                </a:solidFill>
              </a:rPr>
              <a:t>©2020 CliftonLarsonAllen LLP</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08745"/>
            <a:ext cx="590710" cy="595802"/>
          </a:xfrm>
          <a:prstGeom prst="rect">
            <a:avLst/>
          </a:prstGeom>
        </p:spPr>
      </p:pic>
      <p:sp>
        <p:nvSpPr>
          <p:cNvPr id="15" name="Rectangle 14"/>
          <p:cNvSpPr/>
          <p:nvPr/>
        </p:nvSpPr>
        <p:spPr bwMode="auto">
          <a:xfrm>
            <a:off x="9691577" y="952487"/>
            <a:ext cx="2590800" cy="395026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4" y="4483652"/>
            <a:ext cx="3539189" cy="390963"/>
          </a:xfrm>
          <a:prstGeom prst="rect">
            <a:avLst/>
          </a:prstGeom>
        </p:spPr>
      </p:pic>
      <p:sp>
        <p:nvSpPr>
          <p:cNvPr id="16" name="Rectangle 4"/>
          <p:cNvSpPr>
            <a:spLocks noGrp="1" noChangeArrowheads="1"/>
          </p:cNvSpPr>
          <p:nvPr>
            <p:ph type="subTitle" idx="1" hasCustomPrompt="1"/>
          </p:nvPr>
        </p:nvSpPr>
        <p:spPr>
          <a:xfrm>
            <a:off x="391960" y="1696116"/>
            <a:ext cx="5322835"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7" name="Title 1"/>
          <p:cNvSpPr>
            <a:spLocks noGrp="1"/>
          </p:cNvSpPr>
          <p:nvPr>
            <p:ph type="title" hasCustomPrompt="1"/>
          </p:nvPr>
        </p:nvSpPr>
        <p:spPr>
          <a:xfrm>
            <a:off x="391960" y="190250"/>
            <a:ext cx="5322835" cy="1394460"/>
          </a:xfrm>
          <a:noFill/>
        </p:spPr>
        <p:txBody>
          <a:bodyPr anchor="b"/>
          <a:lstStyle>
            <a:lvl1pPr>
              <a:defRPr sz="2800">
                <a:solidFill>
                  <a:schemeClr val="bg1"/>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42900"/>
            <a:ext cx="3200399" cy="73342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4114801" y="514350"/>
            <a:ext cx="4572001" cy="40802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076326"/>
            <a:ext cx="3200399" cy="3518297"/>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400" b="1">
                <a:solidFill>
                  <a:srgbClr val="C8712D"/>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2"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54556"/>
          </a:xfrm>
          <a:prstGeom prst="rect">
            <a:avLst/>
          </a:prstGeom>
        </p:spPr>
      </p:pic>
      <p:sp>
        <p:nvSpPr>
          <p:cNvPr id="28"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lumMod val="20000"/>
                    <a:lumOff val="80000"/>
                  </a:schemeClr>
                </a:solidFill>
              </a:rPr>
              <a:t>©2020 CliftonLarsonAllen LLP</a:t>
            </a:r>
          </a:p>
        </p:txBody>
      </p:sp>
      <p:cxnSp>
        <p:nvCxnSpPr>
          <p:cNvPr id="9" name="Straight Connector 8"/>
          <p:cNvCxnSpPr/>
          <p:nvPr/>
        </p:nvCxnSpPr>
        <p:spPr bwMode="auto">
          <a:xfrm>
            <a:off x="533400" y="3867150"/>
            <a:ext cx="0" cy="99060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sp>
        <p:nvSpPr>
          <p:cNvPr id="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solidFill>
              </a:defRPr>
            </a:lvl1pPr>
          </a:lstStyle>
          <a:p>
            <a:fld id="{F8E24598-D429-A34B-B4A6-5808099B37D3}"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19257"/>
            <a:ext cx="698839" cy="704864"/>
          </a:xfrm>
          <a:prstGeom prst="rect">
            <a:avLst/>
          </a:prstGeom>
        </p:spPr>
      </p:pic>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b="20683"/>
          <a:stretch/>
        </p:blipFill>
        <p:spPr>
          <a:xfrm>
            <a:off x="457200" y="1573329"/>
            <a:ext cx="4432176" cy="89941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156" y="3925322"/>
            <a:ext cx="2131517" cy="87425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
        <p:nvSpPr>
          <p:cNvPr id="14"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None/>
            </a:pPr>
            <a:r>
              <a:rPr lang="en-US" sz="800" dirty="0">
                <a:solidFill>
                  <a:schemeClr val="tx2"/>
                </a:solidFill>
              </a:rPr>
              <a:t>©2020 CliftonLarsonAllen</a:t>
            </a:r>
            <a:r>
              <a:rPr lang="en-US" sz="800" baseline="0" dirty="0">
                <a:solidFill>
                  <a:schemeClr val="tx2"/>
                </a:solidFill>
              </a:rPr>
              <a:t> LLP</a:t>
            </a:r>
            <a:endParaRPr lang="en-US" sz="800" dirty="0">
              <a:solidFill>
                <a:schemeClr val="tx2"/>
              </a:solidFill>
            </a:endParaRPr>
          </a:p>
        </p:txBody>
      </p:sp>
      <p:sp>
        <p:nvSpPr>
          <p:cNvPr id="3" name="TextBox 2"/>
          <p:cNvSpPr txBox="1"/>
          <p:nvPr/>
        </p:nvSpPr>
        <p:spPr>
          <a:xfrm>
            <a:off x="7287825" y="209550"/>
            <a:ext cx="1464450" cy="307777"/>
          </a:xfrm>
          <a:prstGeom prst="rect">
            <a:avLst/>
          </a:prstGeom>
          <a:noFill/>
        </p:spPr>
        <p:txBody>
          <a:bodyPr wrap="square" rtlCol="0">
            <a:spAutoFit/>
          </a:bodyPr>
          <a:lstStyle/>
          <a:p>
            <a:pPr algn="r"/>
            <a:r>
              <a:rPr lang="en-US" sz="1400" b="1" dirty="0">
                <a:solidFill>
                  <a:schemeClr val="accent1"/>
                </a:solidFill>
              </a:rPr>
              <a:t>CLAconnect.com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81152"/>
            <a:ext cx="533400" cy="537998"/>
          </a:xfrm>
          <a:prstGeom prst="rect">
            <a:avLst/>
          </a:prstGeom>
        </p:spPr>
      </p:pic>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8020" y="4607399"/>
            <a:ext cx="250050" cy="250050"/>
          </a:xfrm>
          <a:prstGeom prst="rect">
            <a:avLst/>
          </a:prstGeom>
        </p:spPr>
      </p:pic>
      <p:pic>
        <p:nvPicPr>
          <p:cNvPr id="19" name="Picture 18">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0456" y="4622711"/>
            <a:ext cx="249087" cy="249087"/>
          </a:xfrm>
          <a:prstGeom prst="rect">
            <a:avLst/>
          </a:prstGeom>
        </p:spPr>
      </p:pic>
      <p:pic>
        <p:nvPicPr>
          <p:cNvPr id="20" name="Picture 19">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00" y="4615296"/>
            <a:ext cx="242153" cy="242153"/>
          </a:xfrm>
          <a:prstGeom prst="rect">
            <a:avLst/>
          </a:prstGeom>
        </p:spPr>
      </p:pic>
      <p:pic>
        <p:nvPicPr>
          <p:cNvPr id="21" name="Picture 20">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67638" y="4629150"/>
            <a:ext cx="280419" cy="197898"/>
          </a:xfrm>
          <a:prstGeom prst="rect">
            <a:avLst/>
          </a:prstGeom>
        </p:spPr>
      </p:pic>
      <p:sp>
        <p:nvSpPr>
          <p:cNvPr id="18" name="Content Placeholder 3"/>
          <p:cNvSpPr>
            <a:spLocks noGrp="1"/>
          </p:cNvSpPr>
          <p:nvPr>
            <p:ph sz="half" idx="2" hasCustomPrompt="1"/>
          </p:nvPr>
        </p:nvSpPr>
        <p:spPr>
          <a:xfrm>
            <a:off x="457201" y="1504950"/>
            <a:ext cx="3276600" cy="2590800"/>
          </a:xfrm>
          <a:noFill/>
        </p:spPr>
        <p:txBody>
          <a:bodyPr anchor="ctr" anchorCtr="0"/>
          <a:lstStyle>
            <a:lvl1pPr marL="0" indent="3175">
              <a:spcBef>
                <a:spcPts val="0"/>
              </a:spcBef>
              <a:buNone/>
              <a:defRPr sz="1800" b="0">
                <a:solidFill>
                  <a:schemeClr val="bg1"/>
                </a:solidFill>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62538" y="4607399"/>
            <a:ext cx="250050" cy="25005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73" y="0"/>
            <a:ext cx="9166757" cy="4485600"/>
          </a:xfrm>
          <a:prstGeom prst="rect">
            <a:avLst/>
          </a:prstGeom>
        </p:spPr>
      </p:pic>
      <p:sp>
        <p:nvSpPr>
          <p:cNvPr id="12"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©2020 CliftonLarsonAllen LLP</a:t>
            </a:r>
          </a:p>
        </p:txBody>
      </p:sp>
      <p:sp>
        <p:nvSpPr>
          <p:cNvPr id="13" name="Rectangle 12"/>
          <p:cNvSpPr/>
          <p:nvPr/>
        </p:nvSpPr>
        <p:spPr bwMode="auto">
          <a:xfrm>
            <a:off x="-12572" y="4248149"/>
            <a:ext cx="9156571" cy="9208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0" name="TextBox 19"/>
          <p:cNvSpPr txBox="1"/>
          <p:nvPr/>
        </p:nvSpPr>
        <p:spPr>
          <a:xfrm>
            <a:off x="9363740" y="51435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38" y="4419600"/>
            <a:ext cx="590550" cy="590550"/>
          </a:xfrm>
          <a:prstGeom prst="rect">
            <a:avLst/>
          </a:prstGeom>
        </p:spPr>
      </p:pic>
      <p:sp>
        <p:nvSpPr>
          <p:cNvPr id="10" name="Rectangle 4"/>
          <p:cNvSpPr>
            <a:spLocks noGrp="1" noChangeArrowheads="1"/>
          </p:cNvSpPr>
          <p:nvPr>
            <p:ph type="subTitle" idx="1" hasCustomPrompt="1"/>
          </p:nvPr>
        </p:nvSpPr>
        <p:spPr>
          <a:xfrm>
            <a:off x="381000" y="1628398"/>
            <a:ext cx="5105400" cy="367202"/>
          </a:xfrm>
          <a:noFill/>
        </p:spPr>
        <p:txBody>
          <a:bodyPr/>
          <a:lstStyle>
            <a:lvl1pPr marL="0" indent="0" algn="l">
              <a:buFontTx/>
              <a:buNone/>
              <a:defRPr sz="2100" b="0">
                <a:solidFill>
                  <a:schemeClr val="bg1"/>
                </a:solidFill>
              </a:defRPr>
            </a:lvl1pPr>
          </a:lstStyle>
          <a:p>
            <a:r>
              <a:rPr lang="en-US" dirty="0"/>
              <a:t>Click To Edit Master Subtitle Style</a:t>
            </a:r>
          </a:p>
        </p:txBody>
      </p:sp>
      <p:sp>
        <p:nvSpPr>
          <p:cNvPr id="11" name="Title 1"/>
          <p:cNvSpPr>
            <a:spLocks noGrp="1"/>
          </p:cNvSpPr>
          <p:nvPr>
            <p:ph type="title" hasCustomPrompt="1"/>
          </p:nvPr>
        </p:nvSpPr>
        <p:spPr>
          <a:xfrm>
            <a:off x="381000" y="395401"/>
            <a:ext cx="5105400" cy="1210318"/>
          </a:xfrm>
          <a:noFill/>
        </p:spPr>
        <p:txBody>
          <a:bodyPr anchor="b" anchorCtr="0"/>
          <a:lstStyle>
            <a:lvl1pPr>
              <a:defRPr>
                <a:solidFill>
                  <a:schemeClr val="bg1"/>
                </a:solidFill>
              </a:defRPr>
            </a:lvl1pPr>
          </a:lstStyle>
          <a:p>
            <a:r>
              <a:rPr lang="en-US" dirty="0"/>
              <a:t>Click To Edit Master Title Style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818" y="4508105"/>
            <a:ext cx="1828800" cy="457200"/>
          </a:xfrm>
          <a:prstGeom prst="rect">
            <a:avLst/>
          </a:prstGeom>
        </p:spPr>
      </p:pic>
    </p:spTree>
    <p:extLst>
      <p:ext uri="{BB962C8B-B14F-4D97-AF65-F5344CB8AC3E}">
        <p14:creationId xmlns:p14="http://schemas.microsoft.com/office/powerpoint/2010/main" val="302574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12911" r="125"/>
          <a:stretch/>
        </p:blipFill>
        <p:spPr>
          <a:xfrm>
            <a:off x="13157" y="0"/>
            <a:ext cx="9141027" cy="5143500"/>
          </a:xfrm>
          <a:prstGeom prst="rect">
            <a:avLst/>
          </a:prstGeom>
        </p:spPr>
      </p:pic>
      <p:sp>
        <p:nvSpPr>
          <p:cNvPr id="2" name="Rectangle 1"/>
          <p:cNvSpPr/>
          <p:nvPr userDrawn="1"/>
        </p:nvSpPr>
        <p:spPr bwMode="auto">
          <a:xfrm>
            <a:off x="1" y="0"/>
            <a:ext cx="3855720" cy="5143500"/>
          </a:xfrm>
          <a:prstGeom prst="rect">
            <a:avLst/>
          </a:prstGeom>
          <a:solidFill>
            <a:srgbClr val="FFFFFF">
              <a:alpha val="87059"/>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©2020 CliftonLarsonAllen LLP</a:t>
            </a:r>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304800" y="4274441"/>
            <a:ext cx="3284221" cy="718139"/>
          </a:xfrm>
          <a:noFill/>
        </p:spPr>
        <p:txBody>
          <a:bodyPr/>
          <a:lstStyle>
            <a:lvl1pPr marL="0" indent="0" algn="l">
              <a:buFontTx/>
              <a:buNone/>
              <a:defRPr sz="1400" b="0">
                <a:solidFill>
                  <a:srgbClr val="819F3D"/>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304801" y="3050501"/>
            <a:ext cx="3284220" cy="1167503"/>
          </a:xfrm>
          <a:noFill/>
        </p:spPr>
        <p:txBody>
          <a:bodyPr anchor="b" anchorCtr="0"/>
          <a:lstStyle>
            <a:lvl1pPr algn="l">
              <a:defRPr sz="1800">
                <a:solidFill>
                  <a:srgbClr val="819F3D"/>
                </a:solidFill>
              </a:defRPr>
            </a:lvl1pPr>
          </a:lstStyle>
          <a:p>
            <a:r>
              <a:rPr lang="en-US" dirty="0"/>
              <a:t>Section Header Layout for </a:t>
            </a:r>
            <a:br>
              <a:rPr lang="en-US" dirty="0"/>
            </a:br>
            <a:r>
              <a:rPr lang="en-US" dirty="0"/>
              <a:t>Co-Sponsored Events </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24" y="912871"/>
            <a:ext cx="590550" cy="59055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276" y="1001376"/>
            <a:ext cx="1828800" cy="457200"/>
          </a:xfrm>
          <a:prstGeom prst="rect">
            <a:avLst/>
          </a:prstGeom>
        </p:spPr>
      </p:pic>
      <p:sp>
        <p:nvSpPr>
          <p:cNvPr id="24" name="TextBox 23"/>
          <p:cNvSpPr txBox="1"/>
          <p:nvPr/>
        </p:nvSpPr>
        <p:spPr>
          <a:xfrm>
            <a:off x="9363740" y="51435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spTree>
    <p:extLst>
      <p:ext uri="{BB962C8B-B14F-4D97-AF65-F5344CB8AC3E}">
        <p14:creationId xmlns:p14="http://schemas.microsoft.com/office/powerpoint/2010/main" val="27541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74464"/>
          </a:xfrm>
          <a:prstGeom prst="rect">
            <a:avLst/>
          </a:prstGeom>
        </p:spPr>
      </p:pic>
      <p:sp>
        <p:nvSpPr>
          <p:cNvPr id="13" name="Rectangle 12"/>
          <p:cNvSpPr/>
          <p:nvPr/>
        </p:nvSpPr>
        <p:spPr bwMode="auto">
          <a:xfrm>
            <a:off x="0" y="4242547"/>
            <a:ext cx="9144000"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0" name="TextBox 29"/>
          <p:cNvSpPr txBox="1"/>
          <p:nvPr/>
        </p:nvSpPr>
        <p:spPr>
          <a:xfrm>
            <a:off x="410995" y="3580808"/>
            <a:ext cx="5029200" cy="253916"/>
          </a:xfrm>
          <a:prstGeom prst="rect">
            <a:avLst/>
          </a:prstGeom>
          <a:noFill/>
        </p:spPr>
        <p:txBody>
          <a:bodyPr wrap="square" rtlCol="0">
            <a:spAutoFit/>
          </a:bodyPr>
          <a:lstStyle/>
          <a:p>
            <a:r>
              <a:rPr lang="en-US" sz="1050" kern="2000" spc="20" baseline="0" dirty="0">
                <a:solidFill>
                  <a:schemeClr val="bg1"/>
                </a:solidFill>
              </a:rPr>
              <a:t>WEALTH ADVISORY  |  OUTSOURCING  |  AUDIT, TAX, AND CONSULTING</a:t>
            </a:r>
          </a:p>
        </p:txBody>
      </p:sp>
      <p:sp>
        <p:nvSpPr>
          <p:cNvPr id="6" name="Rectangle 5"/>
          <p:cNvSpPr/>
          <p:nvPr/>
        </p:nvSpPr>
        <p:spPr>
          <a:xfrm>
            <a:off x="418595" y="3810152"/>
            <a:ext cx="4572000" cy="192360"/>
          </a:xfrm>
          <a:prstGeom prst="rect">
            <a:avLst/>
          </a:prstGeom>
        </p:spPr>
        <p:txBody>
          <a:bodyPr>
            <a:spAutoFit/>
          </a:bodyPr>
          <a:lstStyle/>
          <a:p>
            <a:pPr>
              <a:buNone/>
            </a:pPr>
            <a:r>
              <a:rPr lang="en-US" sz="650" dirty="0">
                <a:solidFill>
                  <a:schemeClr val="bg1"/>
                </a:solidFill>
              </a:rPr>
              <a:t>Investment advisory services are offered through CliftonLarsonAllen Wealth Advisors, LLC, an SEC-registered investment advisor</a:t>
            </a:r>
          </a:p>
        </p:txBody>
      </p:sp>
      <p:sp>
        <p:nvSpPr>
          <p:cNvPr id="12" name="Date Placeholder 3"/>
          <p:cNvSpPr txBox="1">
            <a:spLocks/>
          </p:cNvSpPr>
          <p:nvPr/>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2"/>
                </a:solidFill>
              </a:rPr>
              <a:t>©2020 CliftonLarsonAllen LLP</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08745"/>
            <a:ext cx="590710" cy="595802"/>
          </a:xfrm>
          <a:prstGeom prst="rect">
            <a:avLst/>
          </a:prstGeom>
        </p:spPr>
      </p:pic>
      <p:sp>
        <p:nvSpPr>
          <p:cNvPr id="17" name="Rectangle 4"/>
          <p:cNvSpPr>
            <a:spLocks noGrp="1" noChangeArrowheads="1"/>
          </p:cNvSpPr>
          <p:nvPr>
            <p:ph type="subTitle" idx="1" hasCustomPrompt="1"/>
          </p:nvPr>
        </p:nvSpPr>
        <p:spPr>
          <a:xfrm>
            <a:off x="391960" y="1696116"/>
            <a:ext cx="5322835"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1" name="Title 1"/>
          <p:cNvSpPr>
            <a:spLocks noGrp="1"/>
          </p:cNvSpPr>
          <p:nvPr>
            <p:ph type="title" hasCustomPrompt="1"/>
          </p:nvPr>
        </p:nvSpPr>
        <p:spPr>
          <a:xfrm>
            <a:off x="391960" y="190250"/>
            <a:ext cx="5322835" cy="1394460"/>
          </a:xfrm>
          <a:noFill/>
        </p:spPr>
        <p:txBody>
          <a:bodyPr anchor="b"/>
          <a:lstStyle>
            <a:lvl1pPr>
              <a:defRPr sz="2800">
                <a:solidFill>
                  <a:schemeClr val="bg1"/>
                </a:solidFill>
              </a:defRPr>
            </a:lvl1pPr>
          </a:lstStyle>
          <a:p>
            <a:r>
              <a:rPr lang="en-US" dirty="0"/>
              <a:t>Click To Edit Master Title Style</a:t>
            </a:r>
          </a:p>
        </p:txBody>
      </p:sp>
      <p:sp>
        <p:nvSpPr>
          <p:cNvPr id="15" name="Rectangle 14"/>
          <p:cNvSpPr/>
          <p:nvPr/>
        </p:nvSpPr>
        <p:spPr bwMode="auto">
          <a:xfrm>
            <a:off x="9691577" y="952487"/>
            <a:ext cx="2590800" cy="395026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4" y="4483652"/>
            <a:ext cx="3539189" cy="390963"/>
          </a:xfrm>
          <a:prstGeom prst="rect">
            <a:avLst/>
          </a:prstGeom>
        </p:spPr>
      </p:pic>
    </p:spTree>
    <p:extLst>
      <p:ext uri="{BB962C8B-B14F-4D97-AF65-F5344CB8AC3E}">
        <p14:creationId xmlns:p14="http://schemas.microsoft.com/office/powerpoint/2010/main" val="300769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a:t>Click To Edit Master Title Style</a:t>
            </a:r>
          </a:p>
        </p:txBody>
      </p:sp>
      <p:sp>
        <p:nvSpPr>
          <p:cNvPr id="3" name="Content Placeholder 2"/>
          <p:cNvSpPr>
            <a:spLocks noGrp="1"/>
          </p:cNvSpPr>
          <p:nvPr>
            <p:ph idx="1"/>
          </p:nvPr>
        </p:nvSpPr>
        <p:spPr>
          <a:xfrm>
            <a:off x="457200" y="1085850"/>
            <a:ext cx="82296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4"/>
          </p:nvPr>
        </p:nvSpPr>
        <p:spPr>
          <a:xfrm>
            <a:off x="8686800" y="481965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939393"/>
                </a:solidFill>
              </a:rPr>
              <a:t>©2020 CliftonLarsonAllen LLP</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1" y="499097"/>
            <a:ext cx="698839" cy="704864"/>
          </a:xfrm>
          <a:prstGeom prst="rect">
            <a:avLst/>
          </a:prstGeom>
        </p:spPr>
      </p:pic>
      <p:sp>
        <p:nvSpPr>
          <p:cNvPr id="20" name="Rectangle 4"/>
          <p:cNvSpPr>
            <a:spLocks noGrp="1" noChangeArrowheads="1"/>
          </p:cNvSpPr>
          <p:nvPr>
            <p:ph type="subTitle" idx="1" hasCustomPrompt="1"/>
          </p:nvPr>
        </p:nvSpPr>
        <p:spPr>
          <a:xfrm>
            <a:off x="304800" y="3302262"/>
            <a:ext cx="489166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2" name="Rectangle 3"/>
          <p:cNvSpPr>
            <a:spLocks noGrp="1" noChangeArrowheads="1"/>
          </p:cNvSpPr>
          <p:nvPr>
            <p:ph type="ctrTitle" hasCustomPrompt="1"/>
          </p:nvPr>
        </p:nvSpPr>
        <p:spPr>
          <a:xfrm>
            <a:off x="304800" y="2236904"/>
            <a:ext cx="4891668" cy="1008920"/>
          </a:xfrm>
          <a:noFill/>
        </p:spPr>
        <p:txBody>
          <a:bodyPr anchor="b" anchorCtr="0"/>
          <a:lstStyle>
            <a:lvl1pPr algn="l">
              <a:defRPr sz="2400">
                <a:solidFill>
                  <a:schemeClr val="bg1"/>
                </a:solidFill>
              </a:defRPr>
            </a:lvl1pPr>
          </a:lstStyle>
          <a:p>
            <a:r>
              <a:rPr lang="en-US" dirty="0"/>
              <a:t>Click To Edit Master Title Style</a:t>
            </a:r>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0" y="4500416"/>
            <a:ext cx="5029200" cy="253916"/>
          </a:xfrm>
          <a:prstGeom prst="rect">
            <a:avLst/>
          </a:prstGeom>
          <a:noFill/>
        </p:spPr>
        <p:txBody>
          <a:bodyPr wrap="square" rtlCol="0">
            <a:spAutoFit/>
          </a:bodyPr>
          <a:lstStyle/>
          <a:p>
            <a:r>
              <a:rPr lang="en-US" sz="1050" kern="2000" spc="20" baseline="0" dirty="0">
                <a:solidFill>
                  <a:schemeClr val="accent1">
                    <a:lumMod val="40000"/>
                    <a:lumOff val="60000"/>
                  </a:schemeClr>
                </a:solidFill>
              </a:rPr>
              <a:t>WEALTH ADVISORY  |  OUTSOURCING  |  AUDIT, TAX, AND CONSULTING</a:t>
            </a:r>
          </a:p>
        </p:txBody>
      </p:sp>
      <p:sp>
        <p:nvSpPr>
          <p:cNvPr id="21" name="Rectangle 20"/>
          <p:cNvSpPr/>
          <p:nvPr userDrawn="1"/>
        </p:nvSpPr>
        <p:spPr>
          <a:xfrm>
            <a:off x="318978" y="4729760"/>
            <a:ext cx="4572000" cy="192360"/>
          </a:xfrm>
          <a:prstGeom prst="rect">
            <a:avLst/>
          </a:prstGeom>
        </p:spPr>
        <p:txBody>
          <a:bodyPr>
            <a:spAutoFit/>
          </a:bodyPr>
          <a:lstStyle/>
          <a:p>
            <a:pPr>
              <a:buNone/>
            </a:pPr>
            <a:r>
              <a:rPr lang="en-US" sz="650" dirty="0">
                <a:solidFill>
                  <a:schemeClr val="accent1">
                    <a:lumMod val="40000"/>
                    <a:lumOff val="60000"/>
                  </a:scheme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54334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939393"/>
                </a:solidFill>
              </a:rPr>
              <a:t>©2020 CliftonLarsonAllen LLP</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1" y="499097"/>
            <a:ext cx="698839" cy="704864"/>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0" y="4500416"/>
            <a:ext cx="5029200" cy="253916"/>
          </a:xfrm>
          <a:prstGeom prst="rect">
            <a:avLst/>
          </a:prstGeom>
          <a:noFill/>
        </p:spPr>
        <p:txBody>
          <a:bodyPr wrap="square" rtlCol="0">
            <a:spAutoFit/>
          </a:bodyPr>
          <a:lstStyle/>
          <a:p>
            <a:r>
              <a:rPr lang="en-US" sz="1050" kern="2000" spc="20" baseline="0" dirty="0">
                <a:solidFill>
                  <a:schemeClr val="accent2">
                    <a:lumMod val="40000"/>
                    <a:lumOff val="60000"/>
                  </a:schemeClr>
                </a:solidFill>
              </a:rPr>
              <a:t>WEALTH ADVISORY  |  OUTSOURCING  |  AUDIT, TAX, AND CONSULTING</a:t>
            </a:r>
          </a:p>
        </p:txBody>
      </p:sp>
      <p:sp>
        <p:nvSpPr>
          <p:cNvPr id="21" name="Rectangle 20"/>
          <p:cNvSpPr/>
          <p:nvPr userDrawn="1"/>
        </p:nvSpPr>
        <p:spPr>
          <a:xfrm>
            <a:off x="318978" y="4729760"/>
            <a:ext cx="4572000" cy="192360"/>
          </a:xfrm>
          <a:prstGeom prst="rect">
            <a:avLst/>
          </a:prstGeom>
        </p:spPr>
        <p:txBody>
          <a:bodyPr>
            <a:spAutoFit/>
          </a:bodyPr>
          <a:lstStyle/>
          <a:p>
            <a:pPr>
              <a:buNone/>
            </a:pPr>
            <a:r>
              <a:rPr lang="en-US" sz="650" dirty="0">
                <a:solidFill>
                  <a:schemeClr val="accent2">
                    <a:lumMod val="40000"/>
                    <a:lumOff val="60000"/>
                  </a:schemeClr>
                </a:solidFill>
              </a:rPr>
              <a:t>Investment advisory services are offered through CliftonLarsonAllen Wealth Advisors, LLC, an SEC-registered investment advisor</a:t>
            </a:r>
          </a:p>
        </p:txBody>
      </p:sp>
      <p:sp>
        <p:nvSpPr>
          <p:cNvPr id="14" name="Rectangle 4"/>
          <p:cNvSpPr>
            <a:spLocks noGrp="1" noChangeArrowheads="1"/>
          </p:cNvSpPr>
          <p:nvPr>
            <p:ph type="subTitle" idx="1" hasCustomPrompt="1"/>
          </p:nvPr>
        </p:nvSpPr>
        <p:spPr>
          <a:xfrm>
            <a:off x="304800" y="3302262"/>
            <a:ext cx="489166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304800" y="2236904"/>
            <a:ext cx="4891668" cy="1008920"/>
          </a:xfrm>
          <a:noFill/>
        </p:spPr>
        <p:txBody>
          <a:bodyPr anchor="b" anchorCtr="0"/>
          <a:lstStyle>
            <a:lvl1pPr algn="l">
              <a:defRPr sz="2400">
                <a:solidFill>
                  <a:schemeClr val="bg1"/>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8585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8585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457200" y="342900"/>
            <a:ext cx="8229600" cy="685800"/>
          </a:xfrm>
          <a:noFill/>
        </p:spPr>
        <p:txBody>
          <a:bodyPr/>
          <a:lstStyle/>
          <a:p>
            <a:r>
              <a:rPr lang="en-US" dirty="0"/>
              <a:t>Click To Edit Master Title Style</a:t>
            </a:r>
          </a:p>
        </p:txBody>
      </p:sp>
      <p:sp>
        <p:nvSpPr>
          <p:cNvPr id="7"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071562"/>
            <a:ext cx="4040188" cy="479822"/>
          </a:xfrm>
        </p:spPr>
        <p:txBody>
          <a:bodyPr anchor="b"/>
          <a:lstStyle>
            <a:lvl1pPr marL="0" indent="0">
              <a:buNone/>
              <a:defRPr sz="2400" b="1">
                <a:solidFill>
                  <a:srgbClr val="C871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1" y="155138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071562"/>
            <a:ext cx="4041775" cy="479822"/>
          </a:xfrm>
        </p:spPr>
        <p:txBody>
          <a:bodyPr anchor="b"/>
          <a:lstStyle>
            <a:lvl1pPr marL="0" indent="0">
              <a:buNone/>
              <a:defRPr sz="2400" b="1">
                <a:solidFill>
                  <a:srgbClr val="C871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155138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342900"/>
            <a:ext cx="8229600" cy="685800"/>
          </a:xfrm>
          <a:noFill/>
        </p:spPr>
        <p:txBody>
          <a:bodyPr/>
          <a:lstStyle/>
          <a:p>
            <a:r>
              <a:rPr lang="en-US" dirty="0"/>
              <a:t>Click To Edit Master Title Style</a:t>
            </a:r>
          </a:p>
        </p:txBody>
      </p:sp>
      <p:sp>
        <p:nvSpPr>
          <p:cNvPr id="9" name="Slide Number Placeholder 5"/>
          <p:cNvSpPr>
            <a:spLocks noGrp="1"/>
          </p:cNvSpPr>
          <p:nvPr>
            <p:ph type="sldNum" sz="quarter" idx="11"/>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457200" y="342900"/>
            <a:ext cx="8229600" cy="685800"/>
          </a:xfrm>
          <a:noFill/>
        </p:spPr>
        <p:txBody>
          <a:bodyPr/>
          <a:lstStyle/>
          <a:p>
            <a:r>
              <a:rPr lang="en-US" dirty="0"/>
              <a:t>Click To Edit Master Title Style</a:t>
            </a:r>
          </a:p>
        </p:txBody>
      </p:sp>
      <p:sp>
        <p:nvSpPr>
          <p:cNvPr id="5"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7">
            <a:extLst>
              <a:ext uri="{28A0092B-C50C-407E-A947-70E740481C1C}">
                <a14:useLocalDpi xmlns:a14="http://schemas.microsoft.com/office/drawing/2010/main" val="0"/>
              </a:ext>
            </a:extLst>
          </a:blip>
          <a:srcRect t="75185" b="17071"/>
          <a:stretch/>
        </p:blipFill>
        <p:spPr>
          <a:xfrm>
            <a:off x="-259" y="4766733"/>
            <a:ext cx="9137820" cy="397934"/>
          </a:xfrm>
          <a:prstGeom prst="rect">
            <a:avLst/>
          </a:prstGeom>
        </p:spPr>
      </p:pic>
      <p:sp>
        <p:nvSpPr>
          <p:cNvPr id="14" name="Slide Number Placeholder 5"/>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tx1">
                    <a:lumMod val="60000"/>
                    <a:lumOff val="40000"/>
                  </a:schemeClr>
                </a:solidFill>
              </a:defRPr>
            </a:lvl1pPr>
          </a:lstStyle>
          <a:p>
            <a:fld id="{6DAB3F6F-6A30-410C-8DAB-3E7769D71CBC}" type="slidenum">
              <a:rPr lang="en-US" smtClean="0"/>
              <a:pPr/>
              <a:t>‹#›</a:t>
            </a:fld>
            <a:endParaRPr lang="en-US" dirty="0"/>
          </a:p>
        </p:txBody>
      </p:sp>
      <p:sp>
        <p:nvSpPr>
          <p:cNvPr id="174084" name="Rectangle 4"/>
          <p:cNvSpPr>
            <a:spLocks noGrp="1" noChangeArrowheads="1"/>
          </p:cNvSpPr>
          <p:nvPr>
            <p:ph type="title"/>
          </p:nvPr>
        </p:nvSpPr>
        <p:spPr bwMode="auto">
          <a:xfrm>
            <a:off x="457200" y="3429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p:ph type="body" idx="1"/>
          </p:nvPr>
        </p:nvSpPr>
        <p:spPr bwMode="auto">
          <a:xfrm>
            <a:off x="457200" y="1028700"/>
            <a:ext cx="8229600"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4087" name="Rectangle 7"/>
          <p:cNvSpPr>
            <a:spLocks noGrp="1" noChangeArrowheads="1"/>
          </p:cNvSpPr>
          <p:nvPr>
            <p:ph type="ftr" sz="quarter" idx="3"/>
          </p:nvPr>
        </p:nvSpPr>
        <p:spPr bwMode="auto">
          <a:xfrm>
            <a:off x="457200" y="4324350"/>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6"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©2020 CliftonLarsonAllen LLP</a:t>
            </a:r>
          </a:p>
        </p:txBody>
      </p:sp>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4800" y="4800600"/>
            <a:ext cx="305891" cy="308528"/>
          </a:xfrm>
          <a:prstGeom prst="rect">
            <a:avLst/>
          </a:prstGeom>
        </p:spPr>
      </p:pic>
      <p:sp>
        <p:nvSpPr>
          <p:cNvPr id="2" name="TextBox 1"/>
          <p:cNvSpPr txBox="1"/>
          <p:nvPr userDrawn="1"/>
        </p:nvSpPr>
        <p:spPr>
          <a:xfrm>
            <a:off x="794650" y="4825690"/>
            <a:ext cx="41057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mn-lt"/>
                <a:ea typeface="+mn-ea"/>
                <a:cs typeface="+mn-cs"/>
              </a:rPr>
              <a:t>Create Opportunities</a:t>
            </a:r>
            <a:endParaRPr lang="en-US" sz="1100" b="0" kern="1200" dirty="0">
              <a:solidFill>
                <a:schemeClr val="bg1"/>
              </a:solidFill>
              <a:effectLst/>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79" r:id="rId2"/>
    <p:sldLayoutId id="2147483662" r:id="rId3"/>
    <p:sldLayoutId id="2147483677" r:id="rId4"/>
    <p:sldLayoutId id="2147483663" r:id="rId5"/>
    <p:sldLayoutId id="2147483664" r:id="rId6"/>
    <p:sldLayoutId id="2147483665" r:id="rId7"/>
    <p:sldLayoutId id="2147483666" r:id="rId8"/>
    <p:sldLayoutId id="2147483667" r:id="rId9"/>
    <p:sldLayoutId id="2147483668" r:id="rId10"/>
    <p:sldLayoutId id="2147483669" r:id="rId11"/>
    <p:sldLayoutId id="2147483672" r:id="rId12"/>
    <p:sldLayoutId id="2147483670" r:id="rId13"/>
    <p:sldLayoutId id="2147483675" r:id="rId14"/>
    <p:sldLayoutId id="2147483676" r:id="rId15"/>
  </p:sldLayoutIdLst>
  <p:hf hdr="0" ftr="0" dt="0"/>
  <p:txStyles>
    <p:titleStyle>
      <a:lvl1pPr algn="l" rtl="0" eaLnBrk="1" fontAlgn="base" hangingPunct="1">
        <a:spcBef>
          <a:spcPct val="0"/>
        </a:spcBef>
        <a:spcAft>
          <a:spcPct val="0"/>
        </a:spcAft>
        <a:defRPr sz="3000" b="1">
          <a:solidFill>
            <a:srgbClr val="819F3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rgbClr val="41414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414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414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414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414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deadiversion.usdoj.gov/online_forms_apps.html"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nppes.cms.hhs.gov/IAWeb/login.do"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nppes.cms.hhs.gov/#/"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nppes.cms.hhs.gov/IAWeb/login.do"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pecos.cms.hhs.gov/pecos/login.do#headingLv1"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pecos.cms.hhs.gov/pecos/login.do#headingLv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www.cphins.com/protecting-your-tail-your-time-machine-for-claims-and-coverage/"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npdb.hrsa.gov/"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American_Medical_Association" TargetMode="External"/><Relationship Id="rId7" Type="http://schemas.openxmlformats.org/officeDocument/2006/relationships/hyperlink" Target="https://en.wikipedia.org/wiki/American_Association_of_Physician_Specialists" TargetMode="External"/><Relationship Id="rId2" Type="http://schemas.openxmlformats.org/officeDocument/2006/relationships/hyperlink" Target="https://en.wikipedia.org/wiki/American_Board_of_Medical_Specialties" TargetMode="External"/><Relationship Id="rId1" Type="http://schemas.openxmlformats.org/officeDocument/2006/relationships/slideLayout" Target="../slideLayouts/slideLayout3.xml"/><Relationship Id="rId6" Type="http://schemas.openxmlformats.org/officeDocument/2006/relationships/hyperlink" Target="https://en.wikipedia.org/wiki/American_Board_of_Physician_Specialties" TargetMode="External"/><Relationship Id="rId5" Type="http://schemas.openxmlformats.org/officeDocument/2006/relationships/hyperlink" Target="https://en.wikipedia.org/wiki/American_Osteopathic_Association" TargetMode="External"/><Relationship Id="rId4" Type="http://schemas.openxmlformats.org/officeDocument/2006/relationships/hyperlink" Target="https://en.wikipedia.org/wiki/American_Osteopathic_Association_Bureau_of_Osteopathic_Specialist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91960" y="1696116"/>
            <a:ext cx="5322835" cy="742284"/>
          </a:xfrm>
        </p:spPr>
        <p:txBody>
          <a:bodyPr/>
          <a:lstStyle/>
          <a:p>
            <a:r>
              <a:rPr lang="en-US" sz="2000" dirty="0"/>
              <a:t>Merrilee Severino, </a:t>
            </a:r>
            <a:r>
              <a:rPr lang="en-US" dirty="0"/>
              <a:t>CPC, </a:t>
            </a:r>
            <a:r>
              <a:rPr lang="en-US" dirty="0" err="1"/>
              <a:t>CMMP</a:t>
            </a:r>
            <a:r>
              <a:rPr lang="en-US" dirty="0"/>
              <a:t>, NC </a:t>
            </a:r>
            <a:br>
              <a:rPr lang="en-US" dirty="0"/>
            </a:br>
            <a:r>
              <a:rPr lang="en-US" dirty="0"/>
              <a:t>Senior Consultant, Health Care </a:t>
            </a:r>
          </a:p>
        </p:txBody>
      </p:sp>
      <p:sp>
        <p:nvSpPr>
          <p:cNvPr id="5" name="Title 4"/>
          <p:cNvSpPr>
            <a:spLocks noGrp="1"/>
          </p:cNvSpPr>
          <p:nvPr>
            <p:ph type="title"/>
          </p:nvPr>
        </p:nvSpPr>
        <p:spPr/>
        <p:txBody>
          <a:bodyPr/>
          <a:lstStyle/>
          <a:p>
            <a:r>
              <a:rPr lang="en-US" sz="3500" dirty="0"/>
              <a:t>Credentialing 101 (Overview)</a:t>
            </a:r>
          </a:p>
        </p:txBody>
      </p:sp>
    </p:spTree>
    <p:extLst>
      <p:ext uri="{BB962C8B-B14F-4D97-AF65-F5344CB8AC3E}">
        <p14:creationId xmlns:p14="http://schemas.microsoft.com/office/powerpoint/2010/main" val="141379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Timelines</a:t>
            </a:r>
          </a:p>
        </p:txBody>
      </p:sp>
      <p:sp>
        <p:nvSpPr>
          <p:cNvPr id="3" name="Content Placeholder 2"/>
          <p:cNvSpPr>
            <a:spLocks noGrp="1"/>
          </p:cNvSpPr>
          <p:nvPr>
            <p:ph idx="1"/>
          </p:nvPr>
        </p:nvSpPr>
        <p:spPr/>
        <p:txBody>
          <a:bodyPr/>
          <a:lstStyle/>
          <a:p>
            <a:r>
              <a:rPr lang="en-US" sz="2300" dirty="0"/>
              <a:t>Allow enough time.  Most credentialing can be done within 90 days, but you want to allow yourself 150 days.</a:t>
            </a:r>
          </a:p>
          <a:p>
            <a:r>
              <a:rPr lang="en-US" sz="2300" b="1" u="sng" dirty="0"/>
              <a:t>Remember</a:t>
            </a:r>
            <a:r>
              <a:rPr lang="en-US" sz="2300" dirty="0"/>
              <a:t> the clock doesn’t start ticking until we have received all the information needed.  </a:t>
            </a:r>
          </a:p>
          <a:p>
            <a:r>
              <a:rPr lang="en-US" sz="2300" dirty="0"/>
              <a:t>Timelines are determined by rate in which information supplied to us and carrier capability.</a:t>
            </a:r>
          </a:p>
        </p:txBody>
      </p:sp>
      <p:sp>
        <p:nvSpPr>
          <p:cNvPr id="4" name="Slide Number Placeholder 3"/>
          <p:cNvSpPr>
            <a:spLocks noGrp="1"/>
          </p:cNvSpPr>
          <p:nvPr>
            <p:ph type="sldNum" sz="quarter" idx="4"/>
          </p:nvPr>
        </p:nvSpPr>
        <p:spPr/>
        <p:txBody>
          <a:bodyPr/>
          <a:lstStyle/>
          <a:p>
            <a:fld id="{F8E24598-D429-A34B-B4A6-5808099B37D3}" type="slidenum">
              <a:rPr lang="en-US" smtClean="0"/>
              <a:pPr/>
              <a:t>10</a:t>
            </a:fld>
            <a:endParaRPr lang="en-US" dirty="0"/>
          </a:p>
        </p:txBody>
      </p:sp>
    </p:spTree>
    <p:extLst>
      <p:ext uri="{BB962C8B-B14F-4D97-AF65-F5344CB8AC3E}">
        <p14:creationId xmlns:p14="http://schemas.microsoft.com/office/powerpoint/2010/main" val="260559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Information Required </a:t>
            </a:r>
          </a:p>
        </p:txBody>
      </p:sp>
      <p:sp>
        <p:nvSpPr>
          <p:cNvPr id="3" name="Content Placeholder 2"/>
          <p:cNvSpPr>
            <a:spLocks noGrp="1"/>
          </p:cNvSpPr>
          <p:nvPr>
            <p:ph idx="1"/>
          </p:nvPr>
        </p:nvSpPr>
        <p:spPr/>
        <p:txBody>
          <a:bodyPr/>
          <a:lstStyle/>
          <a:p>
            <a:endParaRPr lang="en-US" sz="2000" dirty="0"/>
          </a:p>
          <a:p>
            <a:r>
              <a:rPr lang="en-US" sz="2000" dirty="0"/>
              <a:t>Utilize organized templates to collect needed provider data, website passwords, etc.</a:t>
            </a:r>
          </a:p>
          <a:p>
            <a:r>
              <a:rPr lang="en-US" sz="2000" dirty="0"/>
              <a:t>Remote access to platforms &amp; websites:</a:t>
            </a:r>
          </a:p>
          <a:p>
            <a:pPr lvl="1"/>
            <a:r>
              <a:rPr lang="en-US" sz="2000" dirty="0"/>
              <a:t>Various Carriers</a:t>
            </a:r>
          </a:p>
          <a:p>
            <a:pPr lvl="1"/>
            <a:r>
              <a:rPr lang="en-US" sz="2000" dirty="0"/>
              <a:t>Client’s internal shared drive, that contains all the supporting documentation to expedite the delivery of information.</a:t>
            </a:r>
          </a:p>
        </p:txBody>
      </p:sp>
      <p:sp>
        <p:nvSpPr>
          <p:cNvPr id="4" name="Slide Number Placeholder 3"/>
          <p:cNvSpPr>
            <a:spLocks noGrp="1"/>
          </p:cNvSpPr>
          <p:nvPr>
            <p:ph type="sldNum" sz="quarter" idx="4"/>
          </p:nvPr>
        </p:nvSpPr>
        <p:spPr/>
        <p:txBody>
          <a:bodyPr/>
          <a:lstStyle/>
          <a:p>
            <a:fld id="{F8E24598-D429-A34B-B4A6-5808099B37D3}" type="slidenum">
              <a:rPr lang="en-US" smtClean="0"/>
              <a:pPr/>
              <a:t>11</a:t>
            </a:fld>
            <a:endParaRPr lang="en-US" dirty="0"/>
          </a:p>
        </p:txBody>
      </p:sp>
    </p:spTree>
    <p:extLst>
      <p:ext uri="{BB962C8B-B14F-4D97-AF65-F5344CB8AC3E}">
        <p14:creationId xmlns:p14="http://schemas.microsoft.com/office/powerpoint/2010/main" val="2565313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Information Required</a:t>
            </a:r>
          </a:p>
        </p:txBody>
      </p:sp>
      <p:sp>
        <p:nvSpPr>
          <p:cNvPr id="3" name="Content Placeholder 2"/>
          <p:cNvSpPr>
            <a:spLocks noGrp="1"/>
          </p:cNvSpPr>
          <p:nvPr>
            <p:ph idx="1"/>
          </p:nvPr>
        </p:nvSpPr>
        <p:spPr>
          <a:xfrm>
            <a:off x="385763" y="814388"/>
            <a:ext cx="8229600" cy="3429000"/>
          </a:xfrm>
        </p:spPr>
        <p:txBody>
          <a:bodyPr/>
          <a:lstStyle/>
          <a:p>
            <a:r>
              <a:rPr lang="en-US" sz="1800" dirty="0"/>
              <a:t>There are a lot of personal documents needed from a provider in order to credential them.  These are just a few examples:</a:t>
            </a:r>
          </a:p>
          <a:p>
            <a:pPr lvl="1"/>
            <a:r>
              <a:rPr lang="en-US" sz="1800" dirty="0"/>
              <a:t>Drivers License, Passport, </a:t>
            </a:r>
          </a:p>
          <a:p>
            <a:pPr lvl="1"/>
            <a:r>
              <a:rPr lang="en-US" sz="1800" dirty="0"/>
              <a:t>Professional Headshot/passport size photo</a:t>
            </a:r>
          </a:p>
          <a:p>
            <a:pPr lvl="1"/>
            <a:r>
              <a:rPr lang="en-US" sz="1800" dirty="0"/>
              <a:t>Immunization Records</a:t>
            </a:r>
          </a:p>
          <a:p>
            <a:pPr lvl="1"/>
            <a:r>
              <a:rPr lang="en-US" sz="1800" dirty="0"/>
              <a:t>Login information for websites</a:t>
            </a:r>
          </a:p>
          <a:p>
            <a:pPr lvl="1"/>
            <a:r>
              <a:rPr lang="en-US" sz="1800" dirty="0"/>
              <a:t>Employment History, Peer References</a:t>
            </a:r>
          </a:p>
          <a:p>
            <a:pPr lvl="1"/>
            <a:r>
              <a:rPr lang="en-US" sz="1800" dirty="0"/>
              <a:t>Life Support Certifications</a:t>
            </a:r>
          </a:p>
          <a:p>
            <a:pPr lvl="1"/>
            <a:r>
              <a:rPr lang="en-US" sz="1800" dirty="0"/>
              <a:t>State Medical Licenses, DEA, CDS</a:t>
            </a:r>
          </a:p>
          <a:p>
            <a:pPr lvl="1"/>
            <a:r>
              <a:rPr lang="en-US" sz="1800" dirty="0"/>
              <a:t>TIMELINE from graduation onward</a:t>
            </a:r>
          </a:p>
        </p:txBody>
      </p:sp>
      <p:sp>
        <p:nvSpPr>
          <p:cNvPr id="4" name="Slide Number Placeholder 3"/>
          <p:cNvSpPr>
            <a:spLocks noGrp="1"/>
          </p:cNvSpPr>
          <p:nvPr>
            <p:ph type="sldNum" sz="quarter" idx="4"/>
          </p:nvPr>
        </p:nvSpPr>
        <p:spPr/>
        <p:txBody>
          <a:bodyPr/>
          <a:lstStyle/>
          <a:p>
            <a:fld id="{F8E24598-D429-A34B-B4A6-5808099B37D3}" type="slidenum">
              <a:rPr lang="en-US" smtClean="0"/>
              <a:pPr/>
              <a:t>12</a:t>
            </a:fld>
            <a:endParaRPr lang="en-US" dirty="0"/>
          </a:p>
        </p:txBody>
      </p:sp>
    </p:spTree>
    <p:extLst>
      <p:ext uri="{BB962C8B-B14F-4D97-AF65-F5344CB8AC3E}">
        <p14:creationId xmlns:p14="http://schemas.microsoft.com/office/powerpoint/2010/main" val="51516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Credentialing – Initial Applications v Re-Credentialing</a:t>
            </a:r>
          </a:p>
        </p:txBody>
      </p:sp>
      <p:sp>
        <p:nvSpPr>
          <p:cNvPr id="3" name="Content Placeholder 2"/>
          <p:cNvSpPr>
            <a:spLocks noGrp="1"/>
          </p:cNvSpPr>
          <p:nvPr>
            <p:ph idx="1"/>
          </p:nvPr>
        </p:nvSpPr>
        <p:spPr/>
        <p:txBody>
          <a:bodyPr/>
          <a:lstStyle/>
          <a:p>
            <a:r>
              <a:rPr lang="en-US" sz="2300" dirty="0">
                <a:solidFill>
                  <a:schemeClr val="tx1"/>
                </a:solidFill>
              </a:rPr>
              <a:t>When a provider initially applies for privileges to facility there will be extensive information required and longer process for the facility to verify the information provided.  This then goes before a board for approval.</a:t>
            </a:r>
          </a:p>
          <a:p>
            <a:r>
              <a:rPr lang="en-US" sz="2300" dirty="0">
                <a:solidFill>
                  <a:schemeClr val="tx1"/>
                </a:solidFill>
              </a:rPr>
              <a:t>Oftentimes facilities will re-credential providers every couple of years (depending on their by-laws) and will require a little less information.</a:t>
            </a:r>
          </a:p>
        </p:txBody>
      </p:sp>
      <p:sp>
        <p:nvSpPr>
          <p:cNvPr id="4" name="Slide Number Placeholder 3"/>
          <p:cNvSpPr>
            <a:spLocks noGrp="1"/>
          </p:cNvSpPr>
          <p:nvPr>
            <p:ph type="sldNum" sz="quarter" idx="4"/>
          </p:nvPr>
        </p:nvSpPr>
        <p:spPr/>
        <p:txBody>
          <a:bodyPr/>
          <a:lstStyle/>
          <a:p>
            <a:fld id="{F8E24598-D429-A34B-B4A6-5808099B37D3}" type="slidenum">
              <a:rPr lang="en-US" smtClean="0"/>
              <a:pPr/>
              <a:t>13</a:t>
            </a:fld>
            <a:endParaRPr lang="en-US" dirty="0"/>
          </a:p>
        </p:txBody>
      </p:sp>
    </p:spTree>
    <p:extLst>
      <p:ext uri="{BB962C8B-B14F-4D97-AF65-F5344CB8AC3E}">
        <p14:creationId xmlns:p14="http://schemas.microsoft.com/office/powerpoint/2010/main" val="257692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CAQH  an enrollment solution</a:t>
            </a:r>
          </a:p>
        </p:txBody>
      </p:sp>
      <p:pic>
        <p:nvPicPr>
          <p:cNvPr id="5" name="Content Placeholder 4"/>
          <p:cNvPicPr>
            <a:picLocks noGrp="1" noChangeAspect="1"/>
          </p:cNvPicPr>
          <p:nvPr>
            <p:ph idx="1"/>
          </p:nvPr>
        </p:nvPicPr>
        <p:blipFill>
          <a:blip r:embed="rId2"/>
          <a:stretch>
            <a:fillRect/>
          </a:stretch>
        </p:blipFill>
        <p:spPr>
          <a:xfrm>
            <a:off x="1875559" y="1085850"/>
            <a:ext cx="5392881"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14</a:t>
            </a:fld>
            <a:endParaRPr lang="en-US" dirty="0"/>
          </a:p>
        </p:txBody>
      </p:sp>
    </p:spTree>
    <p:extLst>
      <p:ext uri="{BB962C8B-B14F-4D97-AF65-F5344CB8AC3E}">
        <p14:creationId xmlns:p14="http://schemas.microsoft.com/office/powerpoint/2010/main" val="2992138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CAQH – carriers reviewing your data</a:t>
            </a:r>
          </a:p>
        </p:txBody>
      </p:sp>
      <p:sp>
        <p:nvSpPr>
          <p:cNvPr id="3" name="Content Placeholder 2"/>
          <p:cNvSpPr>
            <a:spLocks noGrp="1"/>
          </p:cNvSpPr>
          <p:nvPr>
            <p:ph idx="1"/>
          </p:nvPr>
        </p:nvSpPr>
        <p:spPr/>
        <p:txBody>
          <a:bodyPr/>
          <a:lstStyle/>
          <a:p>
            <a:r>
              <a:rPr lang="en-US" dirty="0"/>
              <a:t>Insurance companies have bi-directional access and process enrollment for participation and </a:t>
            </a:r>
            <a:r>
              <a:rPr lang="en-US" dirty="0" err="1"/>
              <a:t>EnrollHub</a:t>
            </a:r>
            <a:r>
              <a:rPr lang="en-US" dirty="0"/>
              <a:t> for ERA/EFT sign up</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831639" y="2532691"/>
            <a:ext cx="7384415" cy="1855114"/>
          </a:xfrm>
          <a:prstGeom prst="rect">
            <a:avLst/>
          </a:prstGeom>
        </p:spPr>
      </p:pic>
    </p:spTree>
    <p:extLst>
      <p:ext uri="{BB962C8B-B14F-4D97-AF65-F5344CB8AC3E}">
        <p14:creationId xmlns:p14="http://schemas.microsoft.com/office/powerpoint/2010/main" val="377262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CAQH – verifying Provider Data</a:t>
            </a:r>
          </a:p>
        </p:txBody>
      </p:sp>
      <p:pic>
        <p:nvPicPr>
          <p:cNvPr id="5" name="Content Placeholder 4"/>
          <p:cNvPicPr>
            <a:picLocks noGrp="1" noChangeAspect="1"/>
          </p:cNvPicPr>
          <p:nvPr>
            <p:ph idx="1"/>
          </p:nvPr>
        </p:nvPicPr>
        <p:blipFill>
          <a:blip r:embed="rId2"/>
          <a:stretch>
            <a:fillRect/>
          </a:stretch>
        </p:blipFill>
        <p:spPr>
          <a:xfrm>
            <a:off x="1836688" y="1085850"/>
            <a:ext cx="5470623"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16</a:t>
            </a:fld>
            <a:endParaRPr lang="en-US" dirty="0"/>
          </a:p>
        </p:txBody>
      </p:sp>
    </p:spTree>
    <p:extLst>
      <p:ext uri="{BB962C8B-B14F-4D97-AF65-F5344CB8AC3E}">
        <p14:creationId xmlns:p14="http://schemas.microsoft.com/office/powerpoint/2010/main" val="98544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  Drug Schedule</a:t>
            </a:r>
            <a:br>
              <a:rPr lang="en-US" dirty="0"/>
            </a:b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17</a:t>
            </a:fld>
            <a:endParaRPr lang="en-US" dirty="0"/>
          </a:p>
        </p:txBody>
      </p:sp>
      <p:pic>
        <p:nvPicPr>
          <p:cNvPr id="1026" name="Picture 2" descr="The Federal Controlled Substances Act: A Primer for Provid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5596" y="885825"/>
            <a:ext cx="4732421" cy="32075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88016" y="1694587"/>
            <a:ext cx="3505953" cy="2308324"/>
          </a:xfrm>
          <a:prstGeom prst="rect">
            <a:avLst/>
          </a:prstGeom>
        </p:spPr>
        <p:txBody>
          <a:bodyPr wrap="square">
            <a:spAutoFit/>
          </a:bodyPr>
          <a:lstStyle/>
          <a:p>
            <a:r>
              <a:rPr lang="en-US" dirty="0">
                <a:solidFill>
                  <a:srgbClr val="1E2A47"/>
                </a:solidFill>
                <a:latin typeface="Source Sans Pro"/>
              </a:rPr>
              <a:t>Drugs, substances, and certain chemicals used to make drugs are classified into five (5) distinct categories or schedules depending upon the drug’s acceptable medical use and the drug’s abuse or dependency potential. </a:t>
            </a:r>
            <a:endParaRPr lang="en-US" dirty="0"/>
          </a:p>
        </p:txBody>
      </p:sp>
    </p:spTree>
    <p:extLst>
      <p:ext uri="{BB962C8B-B14F-4D97-AF65-F5344CB8AC3E}">
        <p14:creationId xmlns:p14="http://schemas.microsoft.com/office/powerpoint/2010/main" val="22709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Determine What Mid Level’s can write for</a:t>
            </a:r>
          </a:p>
        </p:txBody>
      </p:sp>
      <p:pic>
        <p:nvPicPr>
          <p:cNvPr id="5" name="Content Placeholder 4"/>
          <p:cNvPicPr>
            <a:picLocks noGrp="1" noChangeAspect="1"/>
          </p:cNvPicPr>
          <p:nvPr>
            <p:ph idx="1"/>
          </p:nvPr>
        </p:nvPicPr>
        <p:blipFill>
          <a:blip r:embed="rId2"/>
          <a:stretch>
            <a:fillRect/>
          </a:stretch>
        </p:blipFill>
        <p:spPr>
          <a:xfrm>
            <a:off x="585300" y="1085850"/>
            <a:ext cx="7973399"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18</a:t>
            </a:fld>
            <a:endParaRPr lang="en-US" dirty="0"/>
          </a:p>
        </p:txBody>
      </p:sp>
    </p:spTree>
    <p:extLst>
      <p:ext uri="{BB962C8B-B14F-4D97-AF65-F5344CB8AC3E}">
        <p14:creationId xmlns:p14="http://schemas.microsoft.com/office/powerpoint/2010/main" val="2219512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 Drug Enforcement Agency nuances	</a:t>
            </a:r>
          </a:p>
        </p:txBody>
      </p:sp>
      <p:sp>
        <p:nvSpPr>
          <p:cNvPr id="3" name="Content Placeholder 2"/>
          <p:cNvSpPr>
            <a:spLocks noGrp="1"/>
          </p:cNvSpPr>
          <p:nvPr>
            <p:ph idx="1"/>
          </p:nvPr>
        </p:nvSpPr>
        <p:spPr/>
        <p:txBody>
          <a:bodyPr/>
          <a:lstStyle/>
          <a:p>
            <a:r>
              <a:rPr lang="en-US" dirty="0"/>
              <a:t>Military ONLY </a:t>
            </a:r>
          </a:p>
          <a:p>
            <a:r>
              <a:rPr lang="en-US" dirty="0"/>
              <a:t>Government employees (county owned)</a:t>
            </a:r>
          </a:p>
          <a:p>
            <a:r>
              <a:rPr lang="en-US" dirty="0"/>
              <a:t>Can hold more than one and it needs to be tied to a practice location in that state</a:t>
            </a:r>
          </a:p>
        </p:txBody>
      </p:sp>
      <p:sp>
        <p:nvSpPr>
          <p:cNvPr id="4" name="Slide Number Placeholder 3"/>
          <p:cNvSpPr>
            <a:spLocks noGrp="1"/>
          </p:cNvSpPr>
          <p:nvPr>
            <p:ph type="sldNum" sz="quarter" idx="4"/>
          </p:nvPr>
        </p:nvSpPr>
        <p:spPr/>
        <p:txBody>
          <a:bodyPr/>
          <a:lstStyle/>
          <a:p>
            <a:fld id="{F8E24598-D429-A34B-B4A6-5808099B37D3}" type="slidenum">
              <a:rPr lang="en-US" smtClean="0"/>
              <a:pPr/>
              <a:t>19</a:t>
            </a:fld>
            <a:endParaRPr lang="en-US" dirty="0"/>
          </a:p>
        </p:txBody>
      </p:sp>
    </p:spTree>
    <p:extLst>
      <p:ext uri="{BB962C8B-B14F-4D97-AF65-F5344CB8AC3E}">
        <p14:creationId xmlns:p14="http://schemas.microsoft.com/office/powerpoint/2010/main" val="321235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Credentialing – Definition 		</a:t>
            </a:r>
          </a:p>
        </p:txBody>
      </p:sp>
      <p:sp>
        <p:nvSpPr>
          <p:cNvPr id="3" name="Content Placeholder 2"/>
          <p:cNvSpPr>
            <a:spLocks noGrp="1"/>
          </p:cNvSpPr>
          <p:nvPr>
            <p:ph idx="1"/>
          </p:nvPr>
        </p:nvSpPr>
        <p:spPr/>
        <p:txBody>
          <a:bodyPr/>
          <a:lstStyle/>
          <a:p>
            <a:r>
              <a:rPr lang="en-US" dirty="0"/>
              <a:t>Credentialing refers to the process of verifying the proven skills, training, and education of healthcare providers. </a:t>
            </a:r>
            <a:r>
              <a:rPr lang="en-US" dirty="0">
                <a:solidFill>
                  <a:schemeClr val="tx1"/>
                </a:solidFill>
              </a:rPr>
              <a:t>Internally or Externally (facility/plan)</a:t>
            </a:r>
            <a:endParaRPr lang="en-US" dirty="0">
              <a:solidFill>
                <a:srgbClr val="FF0000"/>
              </a:solidFill>
            </a:endParaRPr>
          </a:p>
          <a:p>
            <a:r>
              <a:rPr lang="en-US" dirty="0"/>
              <a:t>Privileging is the process whereby a specific scope and content of patient care services.  </a:t>
            </a:r>
            <a:r>
              <a:rPr lang="en-US" dirty="0">
                <a:solidFill>
                  <a:schemeClr val="tx1"/>
                </a:solidFill>
              </a:rPr>
              <a:t>To determine a provider is capable of performing services applied for.</a:t>
            </a:r>
            <a:endParaRPr lang="en-US" dirty="0">
              <a:solidFill>
                <a:srgbClr val="FF0000"/>
              </a:solidFill>
            </a:endParaRP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2</a:t>
            </a:fld>
            <a:endParaRPr lang="en-US" dirty="0"/>
          </a:p>
        </p:txBody>
      </p:sp>
    </p:spTree>
    <p:extLst>
      <p:ext uri="{BB962C8B-B14F-4D97-AF65-F5344CB8AC3E}">
        <p14:creationId xmlns:p14="http://schemas.microsoft.com/office/powerpoint/2010/main" val="2535887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hlinkClick r:id="rId2"/>
              </a:rPr>
              <a:t>https://www.deadiversion.usdoj.gov/online_forms_apps.html</a:t>
            </a:r>
            <a:endParaRPr lang="en-US" sz="2000" dirty="0"/>
          </a:p>
        </p:txBody>
      </p:sp>
      <p:pic>
        <p:nvPicPr>
          <p:cNvPr id="5" name="Content Placeholder 4"/>
          <p:cNvPicPr>
            <a:picLocks noGrp="1" noChangeAspect="1"/>
          </p:cNvPicPr>
          <p:nvPr>
            <p:ph idx="1"/>
          </p:nvPr>
        </p:nvPicPr>
        <p:blipFill>
          <a:blip r:embed="rId3"/>
          <a:stretch>
            <a:fillRect/>
          </a:stretch>
        </p:blipFill>
        <p:spPr>
          <a:xfrm>
            <a:off x="2035329" y="1085850"/>
            <a:ext cx="5073341"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20</a:t>
            </a:fld>
            <a:endParaRPr lang="en-US" dirty="0"/>
          </a:p>
        </p:txBody>
      </p:sp>
    </p:spTree>
    <p:extLst>
      <p:ext uri="{BB962C8B-B14F-4D97-AF65-F5344CB8AC3E}">
        <p14:creationId xmlns:p14="http://schemas.microsoft.com/office/powerpoint/2010/main" val="340837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and Access (I&amp;A)</a:t>
            </a:r>
          </a:p>
        </p:txBody>
      </p:sp>
      <p:sp>
        <p:nvSpPr>
          <p:cNvPr id="3" name="Content Placeholder 2"/>
          <p:cNvSpPr>
            <a:spLocks noGrp="1"/>
          </p:cNvSpPr>
          <p:nvPr>
            <p:ph idx="1"/>
          </p:nvPr>
        </p:nvSpPr>
        <p:spPr/>
        <p:txBody>
          <a:bodyPr/>
          <a:lstStyle/>
          <a:p>
            <a:r>
              <a:rPr lang="en-US" sz="2000" dirty="0"/>
              <a:t>Create one account with the Identity &amp; Access Management System to manage access to:</a:t>
            </a:r>
          </a:p>
          <a:p>
            <a:pPr lvl="1"/>
            <a:r>
              <a:rPr lang="en-US" sz="2000" dirty="0"/>
              <a:t>NPPES</a:t>
            </a:r>
          </a:p>
          <a:p>
            <a:pPr lvl="1"/>
            <a:r>
              <a:rPr lang="en-US" sz="2000" dirty="0"/>
              <a:t>PECOS (Medicare)</a:t>
            </a:r>
          </a:p>
          <a:p>
            <a:pPr lvl="1"/>
            <a:r>
              <a:rPr lang="en-US" sz="2000" dirty="0"/>
              <a:t>EHR incentive programs</a:t>
            </a:r>
          </a:p>
          <a:p>
            <a:pPr lvl="1"/>
            <a:r>
              <a:rPr lang="en-US" sz="2000" dirty="0"/>
              <a:t>Manage staff &amp; authorize others to access information</a:t>
            </a:r>
          </a:p>
          <a:p>
            <a:r>
              <a:rPr lang="en-US" sz="2000" dirty="0"/>
              <a:t>This account is setup under the users *own personal information*, including your SS#, address and phone number.</a:t>
            </a:r>
          </a:p>
        </p:txBody>
      </p:sp>
      <p:sp>
        <p:nvSpPr>
          <p:cNvPr id="4" name="Slide Number Placeholder 3"/>
          <p:cNvSpPr>
            <a:spLocks noGrp="1"/>
          </p:cNvSpPr>
          <p:nvPr>
            <p:ph type="sldNum" sz="quarter" idx="4"/>
          </p:nvPr>
        </p:nvSpPr>
        <p:spPr/>
        <p:txBody>
          <a:bodyPr/>
          <a:lstStyle/>
          <a:p>
            <a:fld id="{F8E24598-D429-A34B-B4A6-5808099B37D3}" type="slidenum">
              <a:rPr lang="en-US" smtClean="0"/>
              <a:pPr/>
              <a:t>21</a:t>
            </a:fld>
            <a:endParaRPr lang="en-US" dirty="0"/>
          </a:p>
        </p:txBody>
      </p:sp>
    </p:spTree>
    <p:extLst>
      <p:ext uri="{BB962C8B-B14F-4D97-AF65-F5344CB8AC3E}">
        <p14:creationId xmlns:p14="http://schemas.microsoft.com/office/powerpoint/2010/main" val="132139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https://nppes.cms.hhs.gov/IAWeb/login.do</a:t>
            </a:r>
            <a:endParaRPr lang="en-US" dirty="0"/>
          </a:p>
        </p:txBody>
      </p:sp>
      <p:pic>
        <p:nvPicPr>
          <p:cNvPr id="5" name="Content Placeholder 4"/>
          <p:cNvPicPr>
            <a:picLocks noGrp="1" noChangeAspect="1"/>
          </p:cNvPicPr>
          <p:nvPr>
            <p:ph idx="1"/>
          </p:nvPr>
        </p:nvPicPr>
        <p:blipFill>
          <a:blip r:embed="rId3"/>
          <a:stretch>
            <a:fillRect/>
          </a:stretch>
        </p:blipFill>
        <p:spPr>
          <a:xfrm>
            <a:off x="2230339" y="1085850"/>
            <a:ext cx="4683322"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22</a:t>
            </a:fld>
            <a:endParaRPr lang="en-US" dirty="0"/>
          </a:p>
        </p:txBody>
      </p:sp>
    </p:spTree>
    <p:extLst>
      <p:ext uri="{BB962C8B-B14F-4D97-AF65-F5344CB8AC3E}">
        <p14:creationId xmlns:p14="http://schemas.microsoft.com/office/powerpoint/2010/main" val="1588640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ties to YOUR information</a:t>
            </a:r>
          </a:p>
        </p:txBody>
      </p:sp>
      <p:pic>
        <p:nvPicPr>
          <p:cNvPr id="5" name="Content Placeholder 4"/>
          <p:cNvPicPr>
            <a:picLocks noGrp="1" noChangeAspect="1"/>
          </p:cNvPicPr>
          <p:nvPr>
            <p:ph idx="1"/>
          </p:nvPr>
        </p:nvPicPr>
        <p:blipFill>
          <a:blip r:embed="rId2"/>
          <a:stretch>
            <a:fillRect/>
          </a:stretch>
        </p:blipFill>
        <p:spPr>
          <a:xfrm>
            <a:off x="1761681" y="1085850"/>
            <a:ext cx="5620637"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23</a:t>
            </a:fld>
            <a:endParaRPr lang="en-US" dirty="0"/>
          </a:p>
        </p:txBody>
      </p:sp>
    </p:spTree>
    <p:extLst>
      <p:ext uri="{BB962C8B-B14F-4D97-AF65-F5344CB8AC3E}">
        <p14:creationId xmlns:p14="http://schemas.microsoft.com/office/powerpoint/2010/main" val="118263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NPPES</a:t>
            </a:r>
          </a:p>
        </p:txBody>
      </p:sp>
      <p:sp>
        <p:nvSpPr>
          <p:cNvPr id="3" name="Content Placeholder 2"/>
          <p:cNvSpPr>
            <a:spLocks noGrp="1"/>
          </p:cNvSpPr>
          <p:nvPr>
            <p:ph idx="1"/>
          </p:nvPr>
        </p:nvSpPr>
        <p:spPr/>
        <p:txBody>
          <a:bodyPr/>
          <a:lstStyle/>
          <a:p>
            <a:r>
              <a:rPr lang="en-US" sz="1400" dirty="0"/>
              <a:t>The Administrative Simplification provisions of the Health Insurance Portability and </a:t>
            </a:r>
            <a:r>
              <a:rPr lang="en-US" sz="1400" i="1" dirty="0"/>
              <a:t>Accountability Act of 1996 (HIPAA)</a:t>
            </a:r>
            <a:r>
              <a:rPr lang="en-US" sz="1400" dirty="0"/>
              <a:t> mandated the adoption of standard unique identifiers for health care providers and health plans.</a:t>
            </a:r>
          </a:p>
          <a:p>
            <a:r>
              <a:rPr lang="en-US" sz="1400" dirty="0"/>
              <a:t>The purpose of these provisions is to improve the efficiency and effectiveness of the electronic transmission of health information. The Centers for Medicare &amp; Medicaid Services (CMS) has developed the </a:t>
            </a:r>
            <a:r>
              <a:rPr lang="en-US" sz="1400" b="1" dirty="0"/>
              <a:t>National Plan and Provider Enumeration System (NPPES)</a:t>
            </a:r>
            <a:r>
              <a:rPr lang="en-US" sz="1400" dirty="0"/>
              <a:t> to assign these unique identifiers.</a:t>
            </a:r>
          </a:p>
          <a:p>
            <a:endParaRPr lang="en-US" sz="1400" dirty="0"/>
          </a:p>
          <a:p>
            <a:r>
              <a:rPr lang="en-US" sz="1400" dirty="0"/>
              <a:t>Type 1 for individual providers and Type 2 for Organizational providers.  They associate your taxonomy number with your NPI. </a:t>
            </a:r>
          </a:p>
        </p:txBody>
      </p:sp>
      <p:sp>
        <p:nvSpPr>
          <p:cNvPr id="4" name="Slide Number Placeholder 3"/>
          <p:cNvSpPr>
            <a:spLocks noGrp="1"/>
          </p:cNvSpPr>
          <p:nvPr>
            <p:ph type="sldNum" sz="quarter" idx="4"/>
          </p:nvPr>
        </p:nvSpPr>
        <p:spPr/>
        <p:txBody>
          <a:bodyPr/>
          <a:lstStyle/>
          <a:p>
            <a:fld id="{F8E24598-D429-A34B-B4A6-5808099B37D3}" type="slidenum">
              <a:rPr lang="en-US" smtClean="0"/>
              <a:pPr/>
              <a:t>24</a:t>
            </a:fld>
            <a:endParaRPr lang="en-US" dirty="0"/>
          </a:p>
        </p:txBody>
      </p:sp>
    </p:spTree>
    <p:extLst>
      <p:ext uri="{BB962C8B-B14F-4D97-AF65-F5344CB8AC3E}">
        <p14:creationId xmlns:p14="http://schemas.microsoft.com/office/powerpoint/2010/main" val="515861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https://nppes.cms.hhs.gov/#/</a:t>
            </a:r>
            <a:br>
              <a:rPr lang="en-US" dirty="0"/>
            </a:br>
            <a:endParaRPr lang="en-US" dirty="0"/>
          </a:p>
        </p:txBody>
      </p:sp>
      <p:pic>
        <p:nvPicPr>
          <p:cNvPr id="5" name="Content Placeholder 4"/>
          <p:cNvPicPr>
            <a:picLocks noGrp="1" noChangeAspect="1"/>
          </p:cNvPicPr>
          <p:nvPr>
            <p:ph idx="1"/>
          </p:nvPr>
        </p:nvPicPr>
        <p:blipFill>
          <a:blip r:embed="rId3"/>
          <a:stretch>
            <a:fillRect/>
          </a:stretch>
        </p:blipFill>
        <p:spPr>
          <a:xfrm>
            <a:off x="2776884" y="887413"/>
            <a:ext cx="3590232" cy="3627437"/>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25</a:t>
            </a:fld>
            <a:endParaRPr lang="en-US" dirty="0"/>
          </a:p>
        </p:txBody>
      </p:sp>
    </p:spTree>
    <p:extLst>
      <p:ext uri="{BB962C8B-B14F-4D97-AF65-F5344CB8AC3E}">
        <p14:creationId xmlns:p14="http://schemas.microsoft.com/office/powerpoint/2010/main" val="532162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https://npps.cms.hhs.gov/IAWeb/login.do</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26</a:t>
            </a:fld>
            <a:endParaRPr lang="en-US" dirty="0"/>
          </a:p>
        </p:txBody>
      </p:sp>
      <p:pic>
        <p:nvPicPr>
          <p:cNvPr id="13" name="Picture 12">
            <a:extLst>
              <a:ext uri="{FF2B5EF4-FFF2-40B4-BE49-F238E27FC236}">
                <a16:creationId xmlns:a16="http://schemas.microsoft.com/office/drawing/2014/main" id="{27461630-2444-4361-B06C-3E8C6E43DF47}"/>
              </a:ext>
            </a:extLst>
          </p:cNvPr>
          <p:cNvPicPr>
            <a:picLocks noChangeAspect="1"/>
          </p:cNvPicPr>
          <p:nvPr/>
        </p:nvPicPr>
        <p:blipFill>
          <a:blip r:embed="rId3"/>
          <a:stretch>
            <a:fillRect/>
          </a:stretch>
        </p:blipFill>
        <p:spPr>
          <a:xfrm>
            <a:off x="371475" y="1028700"/>
            <a:ext cx="8401050" cy="3536100"/>
          </a:xfrm>
          <a:prstGeom prst="rect">
            <a:avLst/>
          </a:prstGeom>
        </p:spPr>
      </p:pic>
    </p:spTree>
    <p:extLst>
      <p:ext uri="{BB962C8B-B14F-4D97-AF65-F5344CB8AC3E}">
        <p14:creationId xmlns:p14="http://schemas.microsoft.com/office/powerpoint/2010/main" val="511034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PECOS Provider Enrollment, Chain, and Ownership System</a:t>
            </a:r>
          </a:p>
        </p:txBody>
      </p:sp>
      <p:sp>
        <p:nvSpPr>
          <p:cNvPr id="3" name="Content Placeholder 2"/>
          <p:cNvSpPr>
            <a:spLocks noGrp="1"/>
          </p:cNvSpPr>
          <p:nvPr>
            <p:ph idx="1"/>
          </p:nvPr>
        </p:nvSpPr>
        <p:spPr/>
        <p:txBody>
          <a:bodyPr/>
          <a:lstStyle/>
          <a:p>
            <a:endParaRPr lang="en-US" dirty="0"/>
          </a:p>
          <a:p>
            <a:r>
              <a:rPr lang="en-US" dirty="0"/>
              <a:t>PECOS supports the Medicare Provider and Supplier enrollment process by allowing registered users to securely and electronically submit and manage </a:t>
            </a:r>
            <a:r>
              <a:rPr lang="en-US" dirty="0">
                <a:solidFill>
                  <a:srgbClr val="0070C0"/>
                </a:solidFill>
              </a:rPr>
              <a:t>Medicare enrollment information</a:t>
            </a:r>
            <a:r>
              <a:rPr lang="en-US" dirty="0"/>
              <a:t>.</a:t>
            </a:r>
          </a:p>
        </p:txBody>
      </p:sp>
      <p:sp>
        <p:nvSpPr>
          <p:cNvPr id="4" name="Slide Number Placeholder 3"/>
          <p:cNvSpPr>
            <a:spLocks noGrp="1"/>
          </p:cNvSpPr>
          <p:nvPr>
            <p:ph type="sldNum" sz="quarter" idx="4"/>
          </p:nvPr>
        </p:nvSpPr>
        <p:spPr/>
        <p:txBody>
          <a:bodyPr/>
          <a:lstStyle/>
          <a:p>
            <a:fld id="{F8E24598-D429-A34B-B4A6-5808099B37D3}" type="slidenum">
              <a:rPr lang="en-US" smtClean="0"/>
              <a:pPr/>
              <a:t>27</a:t>
            </a:fld>
            <a:endParaRPr lang="en-US" dirty="0"/>
          </a:p>
        </p:txBody>
      </p:sp>
    </p:spTree>
    <p:extLst>
      <p:ext uri="{BB962C8B-B14F-4D97-AF65-F5344CB8AC3E}">
        <p14:creationId xmlns:p14="http://schemas.microsoft.com/office/powerpoint/2010/main" val="2753720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33"/>
            <a:ext cx="8229600" cy="440617"/>
          </a:xfrm>
        </p:spPr>
        <p:txBody>
          <a:bodyPr/>
          <a:lstStyle/>
          <a:p>
            <a:r>
              <a:rPr lang="en-US" sz="1050" dirty="0">
                <a:hlinkClick r:id="rId2"/>
              </a:rPr>
              <a:t>https://pecos.cms.hhs.gov/pecos/login.do#headingLv1</a:t>
            </a:r>
            <a:endParaRPr lang="en-US" sz="1050" dirty="0"/>
          </a:p>
        </p:txBody>
      </p:sp>
      <p:pic>
        <p:nvPicPr>
          <p:cNvPr id="6" name="Content Placeholder 5"/>
          <p:cNvPicPr>
            <a:picLocks noGrp="1" noChangeAspect="1"/>
          </p:cNvPicPr>
          <p:nvPr>
            <p:ph idx="1"/>
          </p:nvPr>
        </p:nvPicPr>
        <p:blipFill>
          <a:blip r:embed="rId3"/>
          <a:stretch>
            <a:fillRect/>
          </a:stretch>
        </p:blipFill>
        <p:spPr>
          <a:xfrm>
            <a:off x="2219325" y="552450"/>
            <a:ext cx="4705350" cy="39624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28</a:t>
            </a:fld>
            <a:endParaRPr lang="en-US" dirty="0"/>
          </a:p>
        </p:txBody>
      </p:sp>
    </p:spTree>
    <p:extLst>
      <p:ext uri="{BB962C8B-B14F-4D97-AF65-F5344CB8AC3E}">
        <p14:creationId xmlns:p14="http://schemas.microsoft.com/office/powerpoint/2010/main" val="305132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33"/>
            <a:ext cx="8229600" cy="440617"/>
          </a:xfrm>
        </p:spPr>
        <p:txBody>
          <a:bodyPr/>
          <a:lstStyle/>
          <a:p>
            <a:r>
              <a:rPr lang="en-US" sz="1050" dirty="0">
                <a:hlinkClick r:id="rId2"/>
              </a:rPr>
              <a:t>https://pecos.cms.hhs.gov/pecos/login.do#headingLv1</a:t>
            </a:r>
            <a:endParaRPr lang="en-US" sz="105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29</a:t>
            </a:fld>
            <a:endParaRPr lang="en-US" dirty="0"/>
          </a:p>
        </p:txBody>
      </p:sp>
      <p:pic>
        <p:nvPicPr>
          <p:cNvPr id="5" name="Content Placeholder 4"/>
          <p:cNvPicPr>
            <a:picLocks noGrp="1" noChangeAspect="1"/>
          </p:cNvPicPr>
          <p:nvPr>
            <p:ph idx="1"/>
          </p:nvPr>
        </p:nvPicPr>
        <p:blipFill>
          <a:blip r:embed="rId3"/>
          <a:stretch>
            <a:fillRect/>
          </a:stretch>
        </p:blipFill>
        <p:spPr>
          <a:xfrm>
            <a:off x="2218151" y="1085850"/>
            <a:ext cx="4707698" cy="3429000"/>
          </a:xfrm>
          <a:prstGeom prst="rect">
            <a:avLst/>
          </a:prstGeom>
        </p:spPr>
      </p:pic>
    </p:spTree>
    <p:extLst>
      <p:ext uri="{BB962C8B-B14F-4D97-AF65-F5344CB8AC3E}">
        <p14:creationId xmlns:p14="http://schemas.microsoft.com/office/powerpoint/2010/main" val="274598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Credentialing – History	</a:t>
            </a:r>
          </a:p>
        </p:txBody>
      </p:sp>
      <p:sp>
        <p:nvSpPr>
          <p:cNvPr id="3" name="Content Placeholder 2"/>
          <p:cNvSpPr>
            <a:spLocks noGrp="1"/>
          </p:cNvSpPr>
          <p:nvPr>
            <p:ph idx="1"/>
          </p:nvPr>
        </p:nvSpPr>
        <p:spPr/>
        <p:txBody>
          <a:bodyPr/>
          <a:lstStyle/>
          <a:p>
            <a:r>
              <a:rPr lang="en-US" dirty="0"/>
              <a:t>Credentialing can be traced back to 1000 BC.  In ancient Persia, in order to obtain licensure a physician had to treat three heretics and they had to survive to qualify.  They were then allowed to practice for the rest of their lives.  </a:t>
            </a:r>
          </a:p>
        </p:txBody>
      </p:sp>
      <p:sp>
        <p:nvSpPr>
          <p:cNvPr id="4" name="Slide Number Placeholder 3"/>
          <p:cNvSpPr>
            <a:spLocks noGrp="1"/>
          </p:cNvSpPr>
          <p:nvPr>
            <p:ph type="sldNum" sz="quarter" idx="4"/>
          </p:nvPr>
        </p:nvSpPr>
        <p:spPr/>
        <p:txBody>
          <a:bodyPr/>
          <a:lstStyle/>
          <a:p>
            <a:fld id="{F8E24598-D429-A34B-B4A6-5808099B37D3}" type="slidenum">
              <a:rPr lang="en-US" smtClean="0"/>
              <a:pPr/>
              <a:t>3</a:t>
            </a:fld>
            <a:endParaRPr lang="en-US" dirty="0"/>
          </a:p>
        </p:txBody>
      </p:sp>
    </p:spTree>
    <p:extLst>
      <p:ext uri="{BB962C8B-B14F-4D97-AF65-F5344CB8AC3E}">
        <p14:creationId xmlns:p14="http://schemas.microsoft.com/office/powerpoint/2010/main" val="4169980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864292" y="1085850"/>
            <a:ext cx="5415415"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30</a:t>
            </a:fld>
            <a:endParaRPr lang="en-US" dirty="0"/>
          </a:p>
        </p:txBody>
      </p:sp>
    </p:spTree>
    <p:extLst>
      <p:ext uri="{BB962C8B-B14F-4D97-AF65-F5344CB8AC3E}">
        <p14:creationId xmlns:p14="http://schemas.microsoft.com/office/powerpoint/2010/main" val="3247271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Coverage</a:t>
            </a:r>
          </a:p>
        </p:txBody>
      </p:sp>
      <p:sp>
        <p:nvSpPr>
          <p:cNvPr id="3" name="Content Placeholder 2"/>
          <p:cNvSpPr>
            <a:spLocks noGrp="1"/>
          </p:cNvSpPr>
          <p:nvPr>
            <p:ph idx="1"/>
          </p:nvPr>
        </p:nvSpPr>
        <p:spPr/>
        <p:txBody>
          <a:bodyPr/>
          <a:lstStyle/>
          <a:p>
            <a:r>
              <a:rPr lang="en-US" sz="2400" dirty="0"/>
              <a:t>Malpractice COI is Certificate of Insurance (Example slide 28)</a:t>
            </a:r>
          </a:p>
          <a:p>
            <a:pPr lvl="1"/>
            <a:r>
              <a:rPr lang="en-US" dirty="0"/>
              <a:t>There are two main types claims made and per occurrence</a:t>
            </a:r>
          </a:p>
          <a:p>
            <a:pPr lvl="1"/>
            <a:r>
              <a:rPr lang="en-US" dirty="0"/>
              <a:t>“Bare”</a:t>
            </a:r>
          </a:p>
          <a:p>
            <a:pPr lvl="1"/>
            <a:r>
              <a:rPr lang="en-US" dirty="0"/>
              <a:t>Nose and Tail Coverage </a:t>
            </a:r>
          </a:p>
          <a:p>
            <a:r>
              <a:rPr lang="en-US" sz="1400" u="sng" dirty="0">
                <a:hlinkClick r:id="rId2"/>
              </a:rPr>
              <a:t>Tail coverage</a:t>
            </a:r>
            <a:r>
              <a:rPr lang="en-US" sz="1400" dirty="0"/>
              <a:t> (also known as an extended reporting period)  is offered by the carrier with which coverage is expiring. This coverage increases the length of time a claim can be reported for treatment dates within the policy period.  The cost is generally a percentage of the expiring policy premium determined by the desired length of the tail coverage.</a:t>
            </a:r>
          </a:p>
          <a:p>
            <a:r>
              <a:rPr lang="en-US" sz="1400" dirty="0"/>
              <a:t>Alternatively, nose coverage (also known as prior acts coverage) can be purchased when a practitioner changes carriers. Nose coverage will provide protection under the new policy if claims are reported in the future for treatment dates going back to the previous policy inception date.</a:t>
            </a:r>
          </a:p>
          <a:p>
            <a:pPr lvl="1"/>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31</a:t>
            </a:fld>
            <a:endParaRPr lang="en-US" dirty="0"/>
          </a:p>
        </p:txBody>
      </p:sp>
    </p:spTree>
    <p:extLst>
      <p:ext uri="{BB962C8B-B14F-4D97-AF65-F5344CB8AC3E}">
        <p14:creationId xmlns:p14="http://schemas.microsoft.com/office/powerpoint/2010/main" val="3942486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Additional Insurance Considerations</a:t>
            </a:r>
          </a:p>
        </p:txBody>
      </p:sp>
      <p:sp>
        <p:nvSpPr>
          <p:cNvPr id="3" name="Content Placeholder 2"/>
          <p:cNvSpPr>
            <a:spLocks noGrp="1"/>
          </p:cNvSpPr>
          <p:nvPr>
            <p:ph idx="1"/>
          </p:nvPr>
        </p:nvSpPr>
        <p:spPr/>
        <p:txBody>
          <a:bodyPr/>
          <a:lstStyle/>
          <a:p>
            <a:r>
              <a:rPr lang="en-US" dirty="0"/>
              <a:t>Loss Run is a report that the provider can obtain from the carrier with a list of payouts or lack of payouts (Example slide 29)</a:t>
            </a:r>
          </a:p>
          <a:p>
            <a:r>
              <a:rPr lang="en-US" dirty="0"/>
              <a:t>General Liability Policy – for the building</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32</a:t>
            </a:fld>
            <a:endParaRPr lang="en-US" dirty="0"/>
          </a:p>
        </p:txBody>
      </p:sp>
    </p:spTree>
    <p:extLst>
      <p:ext uri="{BB962C8B-B14F-4D97-AF65-F5344CB8AC3E}">
        <p14:creationId xmlns:p14="http://schemas.microsoft.com/office/powerpoint/2010/main" val="3070115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COI example:</a:t>
            </a:r>
          </a:p>
        </p:txBody>
      </p:sp>
      <p:pic>
        <p:nvPicPr>
          <p:cNvPr id="5" name="Content Placeholder 4"/>
          <p:cNvPicPr>
            <a:picLocks noGrp="1" noChangeAspect="1"/>
          </p:cNvPicPr>
          <p:nvPr>
            <p:ph idx="1"/>
          </p:nvPr>
        </p:nvPicPr>
        <p:blipFill>
          <a:blip r:embed="rId2"/>
          <a:stretch>
            <a:fillRect/>
          </a:stretch>
        </p:blipFill>
        <p:spPr>
          <a:xfrm>
            <a:off x="2602348" y="1085850"/>
            <a:ext cx="3939304"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33</a:t>
            </a:fld>
            <a:endParaRPr lang="en-US" dirty="0"/>
          </a:p>
        </p:txBody>
      </p:sp>
    </p:spTree>
    <p:extLst>
      <p:ext uri="{BB962C8B-B14F-4D97-AF65-F5344CB8AC3E}">
        <p14:creationId xmlns:p14="http://schemas.microsoft.com/office/powerpoint/2010/main" val="220411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Loss Run Example:</a:t>
            </a:r>
          </a:p>
        </p:txBody>
      </p:sp>
      <p:pic>
        <p:nvPicPr>
          <p:cNvPr id="5" name="Content Placeholder 4"/>
          <p:cNvPicPr>
            <a:picLocks noGrp="1" noChangeAspect="1"/>
          </p:cNvPicPr>
          <p:nvPr>
            <p:ph idx="1"/>
          </p:nvPr>
        </p:nvPicPr>
        <p:blipFill>
          <a:blip r:embed="rId2"/>
          <a:stretch>
            <a:fillRect/>
          </a:stretch>
        </p:blipFill>
        <p:spPr>
          <a:xfrm>
            <a:off x="2309760" y="1085850"/>
            <a:ext cx="4524479"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34</a:t>
            </a:fld>
            <a:endParaRPr lang="en-US" dirty="0"/>
          </a:p>
        </p:txBody>
      </p:sp>
    </p:spTree>
    <p:extLst>
      <p:ext uri="{BB962C8B-B14F-4D97-AF65-F5344CB8AC3E}">
        <p14:creationId xmlns:p14="http://schemas.microsoft.com/office/powerpoint/2010/main" val="2909983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NPD National Practitioner Data Bank</a:t>
            </a:r>
          </a:p>
        </p:txBody>
      </p:sp>
      <p:sp>
        <p:nvSpPr>
          <p:cNvPr id="3" name="Content Placeholder 2"/>
          <p:cNvSpPr>
            <a:spLocks noGrp="1"/>
          </p:cNvSpPr>
          <p:nvPr>
            <p:ph idx="1"/>
          </p:nvPr>
        </p:nvSpPr>
        <p:spPr/>
        <p:txBody>
          <a:bodyPr/>
          <a:lstStyle/>
          <a:p>
            <a:r>
              <a:rPr lang="en-US" sz="2000" dirty="0"/>
              <a:t>Providers can do a self-query which will show information reported on malpractice payments, adverse licensure or privileging actions or if judgements or convictions were found.</a:t>
            </a:r>
          </a:p>
          <a:p>
            <a:r>
              <a:rPr lang="en-US" sz="2000" dirty="0"/>
              <a:t>Entities that report include malpractice payers hospitals and other health care entities, professional societies, health plans, peer review organizations, private accreditation organizations, and certain federal and state agencies.  </a:t>
            </a:r>
          </a:p>
          <a:p>
            <a:r>
              <a:rPr lang="en-US" sz="2000" dirty="0"/>
              <a:t>Self query $4 </a:t>
            </a:r>
          </a:p>
          <a:p>
            <a:r>
              <a:rPr lang="en-US" sz="2000" dirty="0">
                <a:hlinkClick r:id="rId2"/>
              </a:rPr>
              <a:t>https://www.npdb.hrsa.gov/</a:t>
            </a:r>
            <a:endParaRPr lang="en-US" sz="2000" dirty="0"/>
          </a:p>
          <a:p>
            <a:endParaRPr lang="en-US" sz="20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35</a:t>
            </a:fld>
            <a:endParaRPr lang="en-US" dirty="0"/>
          </a:p>
        </p:txBody>
      </p:sp>
    </p:spTree>
    <p:extLst>
      <p:ext uri="{BB962C8B-B14F-4D97-AF65-F5344CB8AC3E}">
        <p14:creationId xmlns:p14="http://schemas.microsoft.com/office/powerpoint/2010/main" val="4042812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Self Query Example:</a:t>
            </a:r>
          </a:p>
        </p:txBody>
      </p:sp>
      <p:pic>
        <p:nvPicPr>
          <p:cNvPr id="6" name="Content Placeholder 5"/>
          <p:cNvPicPr>
            <a:picLocks noGrp="1" noChangeAspect="1"/>
          </p:cNvPicPr>
          <p:nvPr>
            <p:ph idx="1"/>
          </p:nvPr>
        </p:nvPicPr>
        <p:blipFill>
          <a:blip r:embed="rId2"/>
          <a:stretch>
            <a:fillRect/>
          </a:stretch>
        </p:blipFill>
        <p:spPr>
          <a:xfrm>
            <a:off x="1519237" y="1204912"/>
            <a:ext cx="6105525" cy="3190875"/>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36</a:t>
            </a:fld>
            <a:endParaRPr lang="en-US" dirty="0"/>
          </a:p>
        </p:txBody>
      </p:sp>
      <p:pic>
        <p:nvPicPr>
          <p:cNvPr id="7" name="Picture 6"/>
          <p:cNvPicPr>
            <a:picLocks noChangeAspect="1"/>
          </p:cNvPicPr>
          <p:nvPr/>
        </p:nvPicPr>
        <p:blipFill>
          <a:blip r:embed="rId3"/>
          <a:stretch>
            <a:fillRect/>
          </a:stretch>
        </p:blipFill>
        <p:spPr>
          <a:xfrm>
            <a:off x="1271586" y="952133"/>
            <a:ext cx="6600825" cy="3590925"/>
          </a:xfrm>
          <a:prstGeom prst="rect">
            <a:avLst/>
          </a:prstGeom>
        </p:spPr>
      </p:pic>
    </p:spTree>
    <p:extLst>
      <p:ext uri="{BB962C8B-B14F-4D97-AF65-F5344CB8AC3E}">
        <p14:creationId xmlns:p14="http://schemas.microsoft.com/office/powerpoint/2010/main" val="113873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Self Query</a:t>
            </a:r>
          </a:p>
        </p:txBody>
      </p:sp>
      <p:pic>
        <p:nvPicPr>
          <p:cNvPr id="6" name="Content Placeholder 5"/>
          <p:cNvPicPr>
            <a:picLocks noGrp="1" noChangeAspect="1"/>
          </p:cNvPicPr>
          <p:nvPr>
            <p:ph idx="1"/>
          </p:nvPr>
        </p:nvPicPr>
        <p:blipFill>
          <a:blip r:embed="rId2"/>
          <a:stretch>
            <a:fillRect/>
          </a:stretch>
        </p:blipFill>
        <p:spPr>
          <a:xfrm>
            <a:off x="1462087" y="1709737"/>
            <a:ext cx="6219825" cy="2181225"/>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37</a:t>
            </a:fld>
            <a:endParaRPr lang="en-US" dirty="0"/>
          </a:p>
        </p:txBody>
      </p:sp>
    </p:spTree>
    <p:extLst>
      <p:ext uri="{BB962C8B-B14F-4D97-AF65-F5344CB8AC3E}">
        <p14:creationId xmlns:p14="http://schemas.microsoft.com/office/powerpoint/2010/main" val="3954963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Self Query</a:t>
            </a:r>
          </a:p>
        </p:txBody>
      </p:sp>
      <p:pic>
        <p:nvPicPr>
          <p:cNvPr id="5" name="Content Placeholder 4"/>
          <p:cNvPicPr>
            <a:picLocks noGrp="1" noChangeAspect="1"/>
          </p:cNvPicPr>
          <p:nvPr>
            <p:ph idx="1"/>
          </p:nvPr>
        </p:nvPicPr>
        <p:blipFill>
          <a:blip r:embed="rId2"/>
          <a:stretch>
            <a:fillRect/>
          </a:stretch>
        </p:blipFill>
        <p:spPr>
          <a:xfrm>
            <a:off x="1579562" y="1028700"/>
            <a:ext cx="5726968" cy="3679391"/>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38</a:t>
            </a:fld>
            <a:endParaRPr lang="en-US" dirty="0"/>
          </a:p>
        </p:txBody>
      </p:sp>
    </p:spTree>
    <p:extLst>
      <p:ext uri="{BB962C8B-B14F-4D97-AF65-F5344CB8AC3E}">
        <p14:creationId xmlns:p14="http://schemas.microsoft.com/office/powerpoint/2010/main" val="98092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Certification</a:t>
            </a:r>
          </a:p>
        </p:txBody>
      </p:sp>
      <p:sp>
        <p:nvSpPr>
          <p:cNvPr id="3" name="Content Placeholder 2"/>
          <p:cNvSpPr>
            <a:spLocks noGrp="1"/>
          </p:cNvSpPr>
          <p:nvPr>
            <p:ph idx="1"/>
          </p:nvPr>
        </p:nvSpPr>
        <p:spPr/>
        <p:txBody>
          <a:bodyPr/>
          <a:lstStyle/>
          <a:p>
            <a:endParaRPr lang="en-US" sz="2000" dirty="0"/>
          </a:p>
          <a:p>
            <a:r>
              <a:rPr lang="en-US" sz="2000" dirty="0"/>
              <a:t>American Board of Medical Specialties has 24 member boards representing 40 specialties and 87 subspecialties</a:t>
            </a:r>
          </a:p>
          <a:p>
            <a:endParaRPr lang="en-US" sz="2000" dirty="0"/>
          </a:p>
          <a:p>
            <a:r>
              <a:rPr lang="en-US" sz="2000" dirty="0"/>
              <a:t>AOABOS and ABPS each have associated with national medical organizations functioning as an umbrella for its various specialty academies. </a:t>
            </a:r>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39</a:t>
            </a:fld>
            <a:endParaRPr lang="en-US" dirty="0"/>
          </a:p>
        </p:txBody>
      </p:sp>
    </p:spTree>
    <p:extLst>
      <p:ext uri="{BB962C8B-B14F-4D97-AF65-F5344CB8AC3E}">
        <p14:creationId xmlns:p14="http://schemas.microsoft.com/office/powerpoint/2010/main" val="338267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Health Care Practitioners </a:t>
            </a:r>
          </a:p>
        </p:txBody>
      </p:sp>
      <p:sp>
        <p:nvSpPr>
          <p:cNvPr id="3" name="Content Placeholder 2"/>
          <p:cNvSpPr>
            <a:spLocks noGrp="1"/>
          </p:cNvSpPr>
          <p:nvPr>
            <p:ph idx="1"/>
          </p:nvPr>
        </p:nvSpPr>
        <p:spPr/>
        <p:txBody>
          <a:bodyPr/>
          <a:lstStyle/>
          <a:p>
            <a:pPr marL="0" indent="0">
              <a:buNone/>
            </a:pPr>
            <a:r>
              <a:rPr lang="en-US" dirty="0"/>
              <a:t>Types of providers that would need to be credentialed:</a:t>
            </a:r>
          </a:p>
          <a:p>
            <a:r>
              <a:rPr lang="en-US" dirty="0" err="1"/>
              <a:t>Payors</a:t>
            </a:r>
            <a:r>
              <a:rPr lang="en-US" dirty="0"/>
              <a:t> (insurances) –”revenue generating provider”</a:t>
            </a:r>
          </a:p>
          <a:p>
            <a:r>
              <a:rPr lang="en-US" sz="1800" dirty="0"/>
              <a:t>MD medical doctor and DO doctor of osteopathy</a:t>
            </a:r>
          </a:p>
          <a:p>
            <a:r>
              <a:rPr lang="en-US" sz="1800" dirty="0" err="1"/>
              <a:t>Midlevels</a:t>
            </a:r>
            <a:r>
              <a:rPr lang="en-US" sz="1800" dirty="0"/>
              <a:t>: PA physician assistant, ARNP advanced registered nurse practitioner, SA surgical assistant</a:t>
            </a:r>
          </a:p>
          <a:p>
            <a:r>
              <a:rPr lang="en-US" sz="1800" dirty="0"/>
              <a:t>Behavioral Health (LPC, PhD, and more), Podiatry (DPM) </a:t>
            </a:r>
          </a:p>
          <a:p>
            <a:pPr lvl="1"/>
            <a:endParaRPr lang="en-US" dirty="0"/>
          </a:p>
          <a:p>
            <a:r>
              <a:rPr lang="en-US" dirty="0"/>
              <a:t>Facilities will also “credential” RN, LPN </a:t>
            </a:r>
            <a:r>
              <a:rPr lang="en-US" dirty="0" err="1"/>
              <a:t>etc</a:t>
            </a:r>
            <a:endParaRPr lang="en-US" dirty="0"/>
          </a:p>
          <a:p>
            <a:endParaRPr lang="en-US" dirty="0"/>
          </a:p>
          <a:p>
            <a:pPr marL="0" indent="0">
              <a:buNone/>
            </a:pPr>
            <a:endParaRPr lang="en-US" dirty="0"/>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a:t>
            </a:fld>
            <a:endParaRPr lang="en-US" dirty="0"/>
          </a:p>
        </p:txBody>
      </p:sp>
    </p:spTree>
    <p:extLst>
      <p:ext uri="{BB962C8B-B14F-4D97-AF65-F5344CB8AC3E}">
        <p14:creationId xmlns:p14="http://schemas.microsoft.com/office/powerpoint/2010/main" val="748223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Board Organizations</a:t>
            </a:r>
          </a:p>
        </p:txBody>
      </p:sp>
      <p:sp>
        <p:nvSpPr>
          <p:cNvPr id="3" name="Content Placeholder 2"/>
          <p:cNvSpPr>
            <a:spLocks noGrp="1"/>
          </p:cNvSpPr>
          <p:nvPr>
            <p:ph idx="1"/>
          </p:nvPr>
        </p:nvSpPr>
        <p:spPr/>
        <p:txBody>
          <a:bodyPr/>
          <a:lstStyle/>
          <a:p>
            <a:r>
              <a:rPr lang="en-US" sz="2000" dirty="0"/>
              <a:t>Some of these organizations include:</a:t>
            </a:r>
            <a:endParaRPr lang="en-US" sz="2000" dirty="0">
              <a:solidFill>
                <a:srgbClr val="FF0000"/>
              </a:solidFill>
            </a:endParaRPr>
          </a:p>
          <a:p>
            <a:pPr lvl="1"/>
            <a:r>
              <a:rPr lang="en-US" sz="1600" dirty="0">
                <a:hlinkClick r:id="rId2" tooltip="American Board of Medical Specialties"/>
              </a:rPr>
              <a:t>American Board of Medical Specialties</a:t>
            </a:r>
            <a:r>
              <a:rPr lang="en-US" sz="1600" dirty="0"/>
              <a:t> (ABMS) </a:t>
            </a:r>
          </a:p>
          <a:p>
            <a:pPr lvl="1"/>
            <a:r>
              <a:rPr lang="en-US" sz="1600" dirty="0">
                <a:hlinkClick r:id="rId3" tooltip="American Medical Association"/>
              </a:rPr>
              <a:t>American Medical Association</a:t>
            </a:r>
            <a:endParaRPr lang="en-US" sz="1600" dirty="0"/>
          </a:p>
          <a:p>
            <a:pPr lvl="1"/>
            <a:r>
              <a:rPr lang="en-US" sz="1600" dirty="0">
                <a:hlinkClick r:id="rId4" tooltip="American Osteopathic Association Bureau of Osteopathic Specialists"/>
              </a:rPr>
              <a:t>American Osteopathic Association Bureau of Osteopathic Specialists</a:t>
            </a:r>
            <a:r>
              <a:rPr lang="en-US" sz="1600" dirty="0"/>
              <a:t> (AOABOS) </a:t>
            </a:r>
          </a:p>
          <a:p>
            <a:pPr lvl="1"/>
            <a:r>
              <a:rPr lang="en-US" sz="1600" dirty="0">
                <a:hlinkClick r:id="rId5" tooltip="American Osteopathic Association"/>
              </a:rPr>
              <a:t>American Osteopathic Association</a:t>
            </a:r>
            <a:endParaRPr lang="en-US" sz="1600" dirty="0"/>
          </a:p>
          <a:p>
            <a:pPr lvl="1"/>
            <a:r>
              <a:rPr lang="en-US" sz="1600" dirty="0">
                <a:hlinkClick r:id="rId6" tooltip="American Board of Physician Specialties"/>
              </a:rPr>
              <a:t>American Board of Physician Specialties</a:t>
            </a:r>
            <a:r>
              <a:rPr lang="en-US" sz="1600" dirty="0"/>
              <a:t> (ABPS) </a:t>
            </a:r>
          </a:p>
          <a:p>
            <a:pPr lvl="1"/>
            <a:r>
              <a:rPr lang="en-US" sz="1600" dirty="0">
                <a:hlinkClick r:id="rId7" tooltip="American Association of Physician Specialists"/>
              </a:rPr>
              <a:t>American Association of Physician Specialists</a:t>
            </a:r>
            <a:endParaRPr lang="en-US" sz="1600" dirty="0"/>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40</a:t>
            </a:fld>
            <a:endParaRPr lang="en-US" dirty="0"/>
          </a:p>
        </p:txBody>
      </p:sp>
    </p:spTree>
    <p:extLst>
      <p:ext uri="{BB962C8B-B14F-4D97-AF65-F5344CB8AC3E}">
        <p14:creationId xmlns:p14="http://schemas.microsoft.com/office/powerpoint/2010/main" val="1871805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 vs BE     Board Certified / Board Eligible</a:t>
            </a:r>
          </a:p>
        </p:txBody>
      </p:sp>
      <p:sp>
        <p:nvSpPr>
          <p:cNvPr id="3" name="Content Placeholder 2"/>
          <p:cNvSpPr>
            <a:spLocks noGrp="1"/>
          </p:cNvSpPr>
          <p:nvPr>
            <p:ph idx="1"/>
          </p:nvPr>
        </p:nvSpPr>
        <p:spPr/>
        <p:txBody>
          <a:bodyPr/>
          <a:lstStyle/>
          <a:p>
            <a:r>
              <a:rPr lang="en-US" sz="1800" dirty="0">
                <a:solidFill>
                  <a:schemeClr val="tx1"/>
                </a:solidFill>
              </a:rPr>
              <a:t>When a person graduates medical school they become an MD (medical doctor) or a DO (doctor of osteopathy).  They then have to get a medical license from the state in which they are wanting to practice. They can then continue their education post medical school in the form of a residency (post graduate training) which can be 3-5 years and this is specialty specific.  Some specialties allow you to take the written exam during residency.  They can then complete their board certification by taking an oral board one year after completion of the residency. You cannot take a board exam more than three times.  If you fail the board three times you are then board ineligible.   Important to note that a general practitioner does not have a board so they are not BC or BE.  </a:t>
            </a:r>
          </a:p>
        </p:txBody>
      </p:sp>
      <p:sp>
        <p:nvSpPr>
          <p:cNvPr id="4" name="Slide Number Placeholder 3"/>
          <p:cNvSpPr>
            <a:spLocks noGrp="1"/>
          </p:cNvSpPr>
          <p:nvPr>
            <p:ph type="sldNum" sz="quarter" idx="4"/>
          </p:nvPr>
        </p:nvSpPr>
        <p:spPr/>
        <p:txBody>
          <a:bodyPr/>
          <a:lstStyle/>
          <a:p>
            <a:fld id="{F8E24598-D429-A34B-B4A6-5808099B37D3}" type="slidenum">
              <a:rPr lang="en-US" smtClean="0"/>
              <a:pPr/>
              <a:t>41</a:t>
            </a:fld>
            <a:endParaRPr lang="en-US" dirty="0"/>
          </a:p>
        </p:txBody>
      </p:sp>
    </p:spTree>
    <p:extLst>
      <p:ext uri="{BB962C8B-B14F-4D97-AF65-F5344CB8AC3E}">
        <p14:creationId xmlns:p14="http://schemas.microsoft.com/office/powerpoint/2010/main" val="4168056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Logs – aka Activity Logs</a:t>
            </a:r>
          </a:p>
        </p:txBody>
      </p:sp>
      <p:sp>
        <p:nvSpPr>
          <p:cNvPr id="3" name="Content Placeholder 2"/>
          <p:cNvSpPr>
            <a:spLocks noGrp="1"/>
          </p:cNvSpPr>
          <p:nvPr>
            <p:ph idx="1"/>
          </p:nvPr>
        </p:nvSpPr>
        <p:spPr/>
        <p:txBody>
          <a:bodyPr/>
          <a:lstStyle/>
          <a:p>
            <a:r>
              <a:rPr lang="en-US" dirty="0"/>
              <a:t>Lack of uniformity – self reported </a:t>
            </a:r>
          </a:p>
          <a:p>
            <a:r>
              <a:rPr lang="en-US" dirty="0"/>
              <a:t>Do not want to see PHI on them</a:t>
            </a:r>
          </a:p>
          <a:p>
            <a:r>
              <a:rPr lang="en-US" dirty="0"/>
              <a:t>Looking for experience with number of types procedures performed</a:t>
            </a:r>
          </a:p>
        </p:txBody>
      </p:sp>
      <p:sp>
        <p:nvSpPr>
          <p:cNvPr id="4" name="Slide Number Placeholder 3"/>
          <p:cNvSpPr>
            <a:spLocks noGrp="1"/>
          </p:cNvSpPr>
          <p:nvPr>
            <p:ph type="sldNum" sz="quarter" idx="4"/>
          </p:nvPr>
        </p:nvSpPr>
        <p:spPr/>
        <p:txBody>
          <a:bodyPr/>
          <a:lstStyle/>
          <a:p>
            <a:fld id="{F8E24598-D429-A34B-B4A6-5808099B37D3}" type="slidenum">
              <a:rPr lang="en-US" smtClean="0"/>
              <a:pPr/>
              <a:t>42</a:t>
            </a:fld>
            <a:endParaRPr lang="en-US" dirty="0"/>
          </a:p>
        </p:txBody>
      </p:sp>
    </p:spTree>
    <p:extLst>
      <p:ext uri="{BB962C8B-B14F-4D97-AF65-F5344CB8AC3E}">
        <p14:creationId xmlns:p14="http://schemas.microsoft.com/office/powerpoint/2010/main" val="2778300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Log - Example</a:t>
            </a:r>
          </a:p>
        </p:txBody>
      </p:sp>
      <p:pic>
        <p:nvPicPr>
          <p:cNvPr id="5" name="Content Placeholder 4"/>
          <p:cNvPicPr>
            <a:picLocks noGrp="1" noChangeAspect="1"/>
          </p:cNvPicPr>
          <p:nvPr>
            <p:ph idx="1"/>
          </p:nvPr>
        </p:nvPicPr>
        <p:blipFill>
          <a:blip r:embed="rId2"/>
          <a:stretch>
            <a:fillRect/>
          </a:stretch>
        </p:blipFill>
        <p:spPr>
          <a:xfrm>
            <a:off x="1990778" y="1085850"/>
            <a:ext cx="5162444"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43</a:t>
            </a:fld>
            <a:endParaRPr lang="en-US" dirty="0"/>
          </a:p>
        </p:txBody>
      </p:sp>
    </p:spTree>
    <p:extLst>
      <p:ext uri="{BB962C8B-B14F-4D97-AF65-F5344CB8AC3E}">
        <p14:creationId xmlns:p14="http://schemas.microsoft.com/office/powerpoint/2010/main" val="4169929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Privileging Requests– Hospital &amp; Facilities </a:t>
            </a:r>
          </a:p>
        </p:txBody>
      </p:sp>
      <p:sp>
        <p:nvSpPr>
          <p:cNvPr id="3" name="Content Placeholder 2"/>
          <p:cNvSpPr>
            <a:spLocks noGrp="1"/>
          </p:cNvSpPr>
          <p:nvPr>
            <p:ph idx="1"/>
          </p:nvPr>
        </p:nvSpPr>
        <p:spPr/>
        <p:txBody>
          <a:bodyPr/>
          <a:lstStyle/>
          <a:p>
            <a:r>
              <a:rPr lang="en-US" dirty="0"/>
              <a:t>Hospital applications go before a board for approval</a:t>
            </a:r>
          </a:p>
          <a:p>
            <a:pPr lvl="1"/>
            <a:r>
              <a:rPr lang="en-US" dirty="0"/>
              <a:t>-Board may only meet every four to six weeks</a:t>
            </a:r>
          </a:p>
          <a:p>
            <a:pPr lvl="1"/>
            <a:r>
              <a:rPr lang="en-US" dirty="0"/>
              <a:t>If a privilege on form is not requested and needed may delay your provider from doing procedures there.</a:t>
            </a:r>
          </a:p>
          <a:p>
            <a:pPr marL="457200" lvl="1" indent="0">
              <a:buNone/>
            </a:pPr>
            <a:r>
              <a:rPr lang="en-US" dirty="0"/>
              <a:t>*ASC’s are normally pretty fast</a:t>
            </a:r>
          </a:p>
          <a:p>
            <a:pPr marL="457200" lvl="1" indent="0">
              <a:buNone/>
            </a:pP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44</a:t>
            </a:fld>
            <a:endParaRPr lang="en-US" dirty="0"/>
          </a:p>
        </p:txBody>
      </p:sp>
    </p:spTree>
    <p:extLst>
      <p:ext uri="{BB962C8B-B14F-4D97-AF65-F5344CB8AC3E}">
        <p14:creationId xmlns:p14="http://schemas.microsoft.com/office/powerpoint/2010/main" val="2423509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&amp; Facilities Privileging Checklist - Example</a:t>
            </a:r>
          </a:p>
        </p:txBody>
      </p:sp>
      <p:pic>
        <p:nvPicPr>
          <p:cNvPr id="5" name="Content Placeholder 4"/>
          <p:cNvPicPr>
            <a:picLocks noGrp="1" noChangeAspect="1"/>
          </p:cNvPicPr>
          <p:nvPr>
            <p:ph idx="1"/>
          </p:nvPr>
        </p:nvPicPr>
        <p:blipFill>
          <a:blip r:embed="rId2"/>
          <a:stretch>
            <a:fillRect/>
          </a:stretch>
        </p:blipFill>
        <p:spPr>
          <a:xfrm>
            <a:off x="1843548" y="1085850"/>
            <a:ext cx="5456903"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45</a:t>
            </a:fld>
            <a:endParaRPr lang="en-US" dirty="0"/>
          </a:p>
        </p:txBody>
      </p:sp>
    </p:spTree>
    <p:extLst>
      <p:ext uri="{BB962C8B-B14F-4D97-AF65-F5344CB8AC3E}">
        <p14:creationId xmlns:p14="http://schemas.microsoft.com/office/powerpoint/2010/main" val="4216452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in Privileges	</a:t>
            </a:r>
          </a:p>
        </p:txBody>
      </p:sp>
      <p:sp>
        <p:nvSpPr>
          <p:cNvPr id="3" name="Content Placeholder 2"/>
          <p:cNvSpPr>
            <a:spLocks noGrp="1"/>
          </p:cNvSpPr>
          <p:nvPr>
            <p:ph idx="1"/>
          </p:nvPr>
        </p:nvSpPr>
        <p:spPr/>
        <p:txBody>
          <a:bodyPr/>
          <a:lstStyle/>
          <a:p>
            <a:r>
              <a:rPr lang="en-US" dirty="0"/>
              <a:t>OB epidural for pain vs epidural for anesthesia</a:t>
            </a:r>
          </a:p>
          <a:p>
            <a:endParaRPr lang="en-US" dirty="0"/>
          </a:p>
          <a:p>
            <a:r>
              <a:rPr lang="en-US" dirty="0"/>
              <a:t>Ortho – unique due to types of cases spine </a:t>
            </a:r>
            <a:r>
              <a:rPr lang="en-US" dirty="0" err="1"/>
              <a:t>etc</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46</a:t>
            </a:fld>
            <a:endParaRPr lang="en-US" dirty="0"/>
          </a:p>
        </p:txBody>
      </p:sp>
    </p:spTree>
    <p:extLst>
      <p:ext uri="{BB962C8B-B14F-4D97-AF65-F5344CB8AC3E}">
        <p14:creationId xmlns:p14="http://schemas.microsoft.com/office/powerpoint/2010/main" val="2889740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CME  Continuing Medical Education</a:t>
            </a:r>
          </a:p>
        </p:txBody>
      </p:sp>
      <p:sp>
        <p:nvSpPr>
          <p:cNvPr id="3" name="Content Placeholder 2"/>
          <p:cNvSpPr>
            <a:spLocks noGrp="1"/>
          </p:cNvSpPr>
          <p:nvPr>
            <p:ph idx="1"/>
          </p:nvPr>
        </p:nvSpPr>
        <p:spPr/>
        <p:txBody>
          <a:bodyPr/>
          <a:lstStyle/>
          <a:p>
            <a:r>
              <a:rPr lang="en-US" dirty="0"/>
              <a:t>Medical licensing board requirement </a:t>
            </a:r>
          </a:p>
          <a:p>
            <a:pPr lvl="1"/>
            <a:r>
              <a:rPr lang="en-US" dirty="0"/>
              <a:t>FL requires 40 CME q 2 </a:t>
            </a:r>
            <a:r>
              <a:rPr lang="en-US" dirty="0" err="1"/>
              <a:t>yrs</a:t>
            </a:r>
            <a:r>
              <a:rPr lang="en-US" dirty="0"/>
              <a:t> CO requires 0 (political </a:t>
            </a:r>
            <a:r>
              <a:rPr lang="en-US" dirty="0" err="1"/>
              <a:t>ie</a:t>
            </a:r>
            <a:r>
              <a:rPr lang="en-US" dirty="0"/>
              <a:t> AIDS/domestic violence)</a:t>
            </a:r>
          </a:p>
          <a:p>
            <a:r>
              <a:rPr lang="en-US" dirty="0"/>
              <a:t>Specialty Board certification requirements</a:t>
            </a:r>
          </a:p>
          <a:p>
            <a:r>
              <a:rPr lang="en-US" dirty="0"/>
              <a:t>Facility requirements</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47</a:t>
            </a:fld>
            <a:endParaRPr lang="en-US" dirty="0"/>
          </a:p>
        </p:txBody>
      </p:sp>
    </p:spTree>
    <p:extLst>
      <p:ext uri="{BB962C8B-B14F-4D97-AF65-F5344CB8AC3E}">
        <p14:creationId xmlns:p14="http://schemas.microsoft.com/office/powerpoint/2010/main" val="2629865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Questions</a:t>
            </a:r>
          </a:p>
        </p:txBody>
      </p:sp>
      <p:sp>
        <p:nvSpPr>
          <p:cNvPr id="3" name="Content Placeholder 2"/>
          <p:cNvSpPr>
            <a:spLocks noGrp="1"/>
          </p:cNvSpPr>
          <p:nvPr>
            <p:ph idx="1"/>
          </p:nvPr>
        </p:nvSpPr>
        <p:spPr/>
        <p:txBody>
          <a:bodyPr/>
          <a:lstStyle/>
          <a:p>
            <a:r>
              <a:rPr lang="en-US" sz="2000" dirty="0"/>
              <a:t>Any health or mental problems which could affect his/her ability to perform the requested privileges.</a:t>
            </a:r>
          </a:p>
          <a:p>
            <a:r>
              <a:rPr lang="en-US" sz="2000" dirty="0"/>
              <a:t>Disciplinary challenges to licensure or certification?</a:t>
            </a:r>
          </a:p>
          <a:p>
            <a:r>
              <a:rPr lang="en-US" sz="2000" dirty="0"/>
              <a:t>Voluntary or involuntary termination of membership</a:t>
            </a:r>
          </a:p>
          <a:p>
            <a:r>
              <a:rPr lang="en-US" sz="2000" dirty="0"/>
              <a:t>Professional liability actions</a:t>
            </a:r>
          </a:p>
          <a:p>
            <a:r>
              <a:rPr lang="en-US" sz="2000" dirty="0">
                <a:solidFill>
                  <a:schemeClr val="tx1"/>
                </a:solidFill>
              </a:rPr>
              <a:t>Yes answers require an explanatory statement</a:t>
            </a:r>
          </a:p>
          <a:p>
            <a:r>
              <a:rPr lang="en-US" sz="2000" dirty="0">
                <a:solidFill>
                  <a:schemeClr val="tx1"/>
                </a:solidFill>
              </a:rPr>
              <a:t>Tricky – “EVER” vs In the last 2 years  pending/settled (if sealed and you disclose you give up your protection) reword the same question </a:t>
            </a:r>
          </a:p>
        </p:txBody>
      </p:sp>
      <p:sp>
        <p:nvSpPr>
          <p:cNvPr id="4" name="Slide Number Placeholder 3"/>
          <p:cNvSpPr>
            <a:spLocks noGrp="1"/>
          </p:cNvSpPr>
          <p:nvPr>
            <p:ph type="sldNum" sz="quarter" idx="4"/>
          </p:nvPr>
        </p:nvSpPr>
        <p:spPr/>
        <p:txBody>
          <a:bodyPr/>
          <a:lstStyle/>
          <a:p>
            <a:fld id="{F8E24598-D429-A34B-B4A6-5808099B37D3}" type="slidenum">
              <a:rPr lang="en-US" smtClean="0"/>
              <a:pPr/>
              <a:t>48</a:t>
            </a:fld>
            <a:endParaRPr lang="en-US" dirty="0"/>
          </a:p>
        </p:txBody>
      </p:sp>
    </p:spTree>
    <p:extLst>
      <p:ext uri="{BB962C8B-B14F-4D97-AF65-F5344CB8AC3E}">
        <p14:creationId xmlns:p14="http://schemas.microsoft.com/office/powerpoint/2010/main" val="2553950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Questions</a:t>
            </a:r>
          </a:p>
        </p:txBody>
      </p:sp>
      <p:pic>
        <p:nvPicPr>
          <p:cNvPr id="5" name="Content Placeholder 4"/>
          <p:cNvPicPr>
            <a:picLocks noGrp="1" noChangeAspect="1"/>
          </p:cNvPicPr>
          <p:nvPr>
            <p:ph idx="1"/>
          </p:nvPr>
        </p:nvPicPr>
        <p:blipFill>
          <a:blip r:embed="rId2"/>
          <a:stretch>
            <a:fillRect/>
          </a:stretch>
        </p:blipFill>
        <p:spPr>
          <a:xfrm>
            <a:off x="2494204" y="1085850"/>
            <a:ext cx="4155591"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49</a:t>
            </a:fld>
            <a:endParaRPr lang="en-US" dirty="0"/>
          </a:p>
        </p:txBody>
      </p:sp>
    </p:spTree>
    <p:extLst>
      <p:ext uri="{BB962C8B-B14F-4D97-AF65-F5344CB8AC3E}">
        <p14:creationId xmlns:p14="http://schemas.microsoft.com/office/powerpoint/2010/main" val="100399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Processes</a:t>
            </a:r>
          </a:p>
        </p:txBody>
      </p:sp>
      <p:sp>
        <p:nvSpPr>
          <p:cNvPr id="3" name="Content Placeholder 2"/>
          <p:cNvSpPr>
            <a:spLocks noGrp="1"/>
          </p:cNvSpPr>
          <p:nvPr>
            <p:ph idx="1"/>
          </p:nvPr>
        </p:nvSpPr>
        <p:spPr/>
        <p:txBody>
          <a:bodyPr/>
          <a:lstStyle/>
          <a:p>
            <a:r>
              <a:rPr lang="en-US" dirty="0"/>
              <a:t>The process by which </a:t>
            </a:r>
            <a:r>
              <a:rPr lang="en-US" dirty="0" err="1"/>
              <a:t>payors</a:t>
            </a:r>
            <a:r>
              <a:rPr lang="en-US" dirty="0"/>
              <a:t> credential is mostly electronically and sometimes paper.  </a:t>
            </a:r>
          </a:p>
          <a:p>
            <a:endParaRPr lang="en-US" dirty="0"/>
          </a:p>
          <a:p>
            <a:r>
              <a:rPr lang="en-US" dirty="0"/>
              <a:t>Facilities are transitioning more to electronic applications and some are still paper process</a:t>
            </a:r>
          </a:p>
        </p:txBody>
      </p:sp>
      <p:sp>
        <p:nvSpPr>
          <p:cNvPr id="4" name="Slide Number Placeholder 3"/>
          <p:cNvSpPr>
            <a:spLocks noGrp="1"/>
          </p:cNvSpPr>
          <p:nvPr>
            <p:ph type="sldNum" sz="quarter" idx="4"/>
          </p:nvPr>
        </p:nvSpPr>
        <p:spPr/>
        <p:txBody>
          <a:bodyPr/>
          <a:lstStyle/>
          <a:p>
            <a:fld id="{F8E24598-D429-A34B-B4A6-5808099B37D3}" type="slidenum">
              <a:rPr lang="en-US" smtClean="0"/>
              <a:pPr/>
              <a:t>5</a:t>
            </a:fld>
            <a:endParaRPr lang="en-US" dirty="0"/>
          </a:p>
        </p:txBody>
      </p:sp>
    </p:spTree>
    <p:extLst>
      <p:ext uri="{BB962C8B-B14F-4D97-AF65-F5344CB8AC3E}">
        <p14:creationId xmlns:p14="http://schemas.microsoft.com/office/powerpoint/2010/main" val="430716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of Explanation</a:t>
            </a:r>
          </a:p>
        </p:txBody>
      </p:sp>
      <p:sp>
        <p:nvSpPr>
          <p:cNvPr id="3" name="Content Placeholder 2"/>
          <p:cNvSpPr>
            <a:spLocks noGrp="1"/>
          </p:cNvSpPr>
          <p:nvPr>
            <p:ph idx="1"/>
          </p:nvPr>
        </p:nvSpPr>
        <p:spPr/>
        <p:txBody>
          <a:bodyPr/>
          <a:lstStyle/>
          <a:p>
            <a:r>
              <a:rPr lang="en-US" dirty="0"/>
              <a:t>For any “yes” answers</a:t>
            </a:r>
          </a:p>
          <a:p>
            <a:r>
              <a:rPr lang="en-US" dirty="0"/>
              <a:t>Best to have an attorney summary for settled actions</a:t>
            </a:r>
          </a:p>
          <a:p>
            <a:r>
              <a:rPr lang="en-US" dirty="0"/>
              <a:t>Be sure you have reviewed answers with the practitioner</a:t>
            </a:r>
          </a:p>
        </p:txBody>
      </p:sp>
      <p:sp>
        <p:nvSpPr>
          <p:cNvPr id="4" name="Slide Number Placeholder 3"/>
          <p:cNvSpPr>
            <a:spLocks noGrp="1"/>
          </p:cNvSpPr>
          <p:nvPr>
            <p:ph type="sldNum" sz="quarter" idx="4"/>
          </p:nvPr>
        </p:nvSpPr>
        <p:spPr/>
        <p:txBody>
          <a:bodyPr/>
          <a:lstStyle/>
          <a:p>
            <a:fld id="{F8E24598-D429-A34B-B4A6-5808099B37D3}" type="slidenum">
              <a:rPr lang="en-US" smtClean="0"/>
              <a:pPr/>
              <a:t>50</a:t>
            </a:fld>
            <a:endParaRPr lang="en-US" dirty="0"/>
          </a:p>
        </p:txBody>
      </p:sp>
    </p:spTree>
    <p:extLst>
      <p:ext uri="{BB962C8B-B14F-4D97-AF65-F5344CB8AC3E}">
        <p14:creationId xmlns:p14="http://schemas.microsoft.com/office/powerpoint/2010/main" val="3000417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FCVS</a:t>
            </a:r>
            <a:r>
              <a:rPr lang="en-US" dirty="0"/>
              <a:t> – Federation Credentials Verification Service </a:t>
            </a:r>
          </a:p>
        </p:txBody>
      </p:sp>
      <p:pic>
        <p:nvPicPr>
          <p:cNvPr id="5" name="Content Placeholder 4"/>
          <p:cNvPicPr>
            <a:picLocks noGrp="1" noChangeAspect="1"/>
          </p:cNvPicPr>
          <p:nvPr>
            <p:ph idx="1"/>
          </p:nvPr>
        </p:nvPicPr>
        <p:blipFill>
          <a:blip r:embed="rId2"/>
          <a:stretch>
            <a:fillRect/>
          </a:stretch>
        </p:blipFill>
        <p:spPr>
          <a:xfrm>
            <a:off x="457200" y="2383949"/>
            <a:ext cx="8229600" cy="832802"/>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51</a:t>
            </a:fld>
            <a:endParaRPr lang="en-US" dirty="0"/>
          </a:p>
        </p:txBody>
      </p:sp>
      <p:pic>
        <p:nvPicPr>
          <p:cNvPr id="6" name="Picture 5"/>
          <p:cNvPicPr>
            <a:picLocks noChangeAspect="1"/>
          </p:cNvPicPr>
          <p:nvPr/>
        </p:nvPicPr>
        <p:blipFill>
          <a:blip r:embed="rId3"/>
          <a:stretch>
            <a:fillRect/>
          </a:stretch>
        </p:blipFill>
        <p:spPr>
          <a:xfrm>
            <a:off x="406319" y="1449149"/>
            <a:ext cx="2200275" cy="514350"/>
          </a:xfrm>
          <a:prstGeom prst="rect">
            <a:avLst/>
          </a:prstGeom>
        </p:spPr>
      </p:pic>
    </p:spTree>
    <p:extLst>
      <p:ext uri="{BB962C8B-B14F-4D97-AF65-F5344CB8AC3E}">
        <p14:creationId xmlns:p14="http://schemas.microsoft.com/office/powerpoint/2010/main" val="183880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at CLA keep it all organized</a:t>
            </a:r>
          </a:p>
        </p:txBody>
      </p:sp>
      <p:sp>
        <p:nvSpPr>
          <p:cNvPr id="3" name="Content Placeholder 2"/>
          <p:cNvSpPr>
            <a:spLocks noGrp="1"/>
          </p:cNvSpPr>
          <p:nvPr>
            <p:ph idx="1"/>
          </p:nvPr>
        </p:nvSpPr>
        <p:spPr>
          <a:xfrm>
            <a:off x="746650" y="552998"/>
            <a:ext cx="8229600" cy="3429000"/>
          </a:xfrm>
        </p:spPr>
        <p:txBody>
          <a:bodyPr/>
          <a:lstStyle/>
          <a:p>
            <a:pPr marL="0" indent="0">
              <a:buNone/>
            </a:pPr>
            <a:r>
              <a:rPr lang="en-US" dirty="0"/>
              <a:t> </a:t>
            </a:r>
          </a:p>
          <a:p>
            <a:pPr marL="0" indent="0">
              <a:buNone/>
            </a:pPr>
            <a:endParaRPr lang="en-US" dirty="0"/>
          </a:p>
          <a:p>
            <a:pPr marL="0" indent="0">
              <a:buNone/>
            </a:pPr>
            <a:r>
              <a:rPr lang="en-US" dirty="0"/>
              <a:t>Templates- we have customized templates depending on our clients needs.  </a:t>
            </a:r>
          </a:p>
          <a:p>
            <a:pPr marL="0" indent="0">
              <a:buNone/>
            </a:pPr>
            <a:r>
              <a:rPr lang="en-US" dirty="0">
                <a:solidFill>
                  <a:schemeClr val="tx1"/>
                </a:solidFill>
              </a:rPr>
              <a:t>Timelines- </a:t>
            </a:r>
          </a:p>
          <a:p>
            <a:pPr marL="0" indent="0">
              <a:buNone/>
            </a:pPr>
            <a:r>
              <a:rPr lang="en-US" dirty="0"/>
              <a:t>Communication- weekly meetings are immediately set up with our client as well as internal meetings</a:t>
            </a:r>
          </a:p>
          <a:p>
            <a:pPr marL="0" indent="0">
              <a:buNone/>
            </a:pP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52</a:t>
            </a:fld>
            <a:endParaRPr lang="en-US" dirty="0"/>
          </a:p>
        </p:txBody>
      </p:sp>
    </p:spTree>
    <p:extLst>
      <p:ext uri="{BB962C8B-B14F-4D97-AF65-F5344CB8AC3E}">
        <p14:creationId xmlns:p14="http://schemas.microsoft.com/office/powerpoint/2010/main" val="2744607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76" y="279837"/>
            <a:ext cx="2645454" cy="4246465"/>
          </a:xfrm>
        </p:spPr>
        <p:txBody>
          <a:bodyPr/>
          <a:lstStyle/>
          <a:p>
            <a:r>
              <a:rPr lang="en-US" sz="2300" dirty="0"/>
              <a:t>Credentialing Updates 10.06.2020</a:t>
            </a:r>
            <a:br>
              <a:rPr lang="en-US" sz="2300" dirty="0"/>
            </a:br>
            <a:br>
              <a:rPr lang="en-US" sz="1500" b="0" dirty="0">
                <a:solidFill>
                  <a:schemeClr val="tx1"/>
                </a:solidFill>
              </a:rPr>
            </a:br>
            <a:br>
              <a:rPr lang="en-US" sz="1500" b="0" dirty="0">
                <a:solidFill>
                  <a:schemeClr val="tx1"/>
                </a:solidFill>
              </a:rPr>
            </a:br>
            <a:br>
              <a:rPr lang="en-US" sz="1500" b="0" dirty="0">
                <a:solidFill>
                  <a:schemeClr val="tx1"/>
                </a:solidFill>
              </a:rPr>
            </a:br>
            <a:r>
              <a:rPr lang="en-US" sz="1400" b="0" dirty="0">
                <a:solidFill>
                  <a:schemeClr val="tx1"/>
                </a:solidFill>
              </a:rPr>
              <a:t>(Client) Credentialing Rep at CLA:</a:t>
            </a:r>
            <a:br>
              <a:rPr lang="en-US" sz="1400" b="0" dirty="0">
                <a:solidFill>
                  <a:schemeClr val="tx1"/>
                </a:solidFill>
              </a:rPr>
            </a:br>
            <a:br>
              <a:rPr lang="en-US" sz="1400" b="0" dirty="0">
                <a:solidFill>
                  <a:schemeClr val="tx1"/>
                </a:solidFill>
              </a:rPr>
            </a:br>
            <a:r>
              <a:rPr lang="en-US" sz="1400" b="0" dirty="0">
                <a:solidFill>
                  <a:schemeClr val="tx1"/>
                </a:solidFill>
              </a:rPr>
              <a:t>Name</a:t>
            </a:r>
            <a:br>
              <a:rPr lang="en-US" sz="1400" b="0" dirty="0">
                <a:solidFill>
                  <a:schemeClr val="tx1"/>
                </a:solidFill>
              </a:rPr>
            </a:br>
            <a:r>
              <a:rPr lang="en-US" sz="1400" b="0" dirty="0">
                <a:solidFill>
                  <a:schemeClr val="tx1"/>
                </a:solidFill>
              </a:rPr>
              <a:t>AR &amp; Credentialing Specialist</a:t>
            </a:r>
            <a:br>
              <a:rPr lang="en-US" sz="1200" b="0" dirty="0">
                <a:solidFill>
                  <a:schemeClr val="tx1"/>
                </a:solidFill>
              </a:rPr>
            </a:br>
            <a:r>
              <a:rPr lang="en-US" sz="1200" b="0" dirty="0">
                <a:solidFill>
                  <a:schemeClr val="tx1"/>
                </a:solidFill>
              </a:rPr>
              <a:t>Email Address</a:t>
            </a:r>
            <a:br>
              <a:rPr lang="en-US" sz="1200" b="0" dirty="0">
                <a:solidFill>
                  <a:schemeClr val="tx1"/>
                </a:solidFill>
              </a:rPr>
            </a:br>
            <a:br>
              <a:rPr lang="en-US" sz="1200" b="0" dirty="0">
                <a:solidFill>
                  <a:schemeClr val="tx1"/>
                </a:solidFill>
              </a:rPr>
            </a:br>
            <a:br>
              <a:rPr lang="en-US" sz="1200" b="0" dirty="0">
                <a:solidFill>
                  <a:schemeClr val="tx1"/>
                </a:solidFill>
              </a:rPr>
            </a:br>
            <a:br>
              <a:rPr lang="en-US" sz="1200" b="0" dirty="0">
                <a:solidFill>
                  <a:schemeClr val="tx1"/>
                </a:solidFill>
              </a:rPr>
            </a:br>
            <a:br>
              <a:rPr lang="en-US" sz="1200" b="0" dirty="0">
                <a:solidFill>
                  <a:schemeClr val="tx1"/>
                </a:solidFill>
              </a:rPr>
            </a:br>
            <a:br>
              <a:rPr lang="en-US" sz="1200" b="0" dirty="0">
                <a:solidFill>
                  <a:schemeClr val="tx1"/>
                </a:solidFill>
              </a:rPr>
            </a:br>
            <a:endParaRPr lang="en-US" sz="12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53</a:t>
            </a:fld>
            <a:endParaRPr lang="en-US" dirty="0"/>
          </a:p>
        </p:txBody>
      </p:sp>
      <p:pic>
        <p:nvPicPr>
          <p:cNvPr id="11" name="Picture 10"/>
          <p:cNvPicPr>
            <a:picLocks noChangeAspect="1"/>
          </p:cNvPicPr>
          <p:nvPr/>
        </p:nvPicPr>
        <p:blipFill>
          <a:blip r:embed="rId2"/>
          <a:stretch>
            <a:fillRect/>
          </a:stretch>
        </p:blipFill>
        <p:spPr>
          <a:xfrm>
            <a:off x="230176" y="3491536"/>
            <a:ext cx="835783" cy="1118301"/>
          </a:xfrm>
          <a:prstGeom prst="rect">
            <a:avLst/>
          </a:prstGeom>
        </p:spPr>
      </p:pic>
      <p:pic>
        <p:nvPicPr>
          <p:cNvPr id="6" name="Content Placeholder 5"/>
          <p:cNvPicPr>
            <a:picLocks noGrp="1" noChangeAspect="1"/>
          </p:cNvPicPr>
          <p:nvPr>
            <p:ph idx="1"/>
          </p:nvPr>
        </p:nvPicPr>
        <p:blipFill>
          <a:blip r:embed="rId3"/>
          <a:stretch>
            <a:fillRect/>
          </a:stretch>
        </p:blipFill>
        <p:spPr>
          <a:xfrm>
            <a:off x="2779058" y="1110796"/>
            <a:ext cx="5907741" cy="3379108"/>
          </a:xfrm>
          <a:prstGeom prst="rect">
            <a:avLst/>
          </a:prstGeom>
        </p:spPr>
      </p:pic>
    </p:spTree>
    <p:extLst>
      <p:ext uri="{BB962C8B-B14F-4D97-AF65-F5344CB8AC3E}">
        <p14:creationId xmlns:p14="http://schemas.microsoft.com/office/powerpoint/2010/main" val="3781705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76" y="279837"/>
            <a:ext cx="2645454" cy="4246465"/>
          </a:xfrm>
        </p:spPr>
        <p:txBody>
          <a:bodyPr/>
          <a:lstStyle/>
          <a:p>
            <a:r>
              <a:rPr lang="en-US" sz="2300" dirty="0"/>
              <a:t>Facility Applications Updates 10.06.2020</a:t>
            </a:r>
            <a:br>
              <a:rPr lang="en-US" sz="2300" dirty="0"/>
            </a:br>
            <a:br>
              <a:rPr lang="en-US" sz="1500" b="0" dirty="0">
                <a:solidFill>
                  <a:schemeClr val="tx1"/>
                </a:solidFill>
              </a:rPr>
            </a:br>
            <a:br>
              <a:rPr lang="en-US" sz="1500" b="0" dirty="0">
                <a:solidFill>
                  <a:schemeClr val="tx1"/>
                </a:solidFill>
              </a:rPr>
            </a:br>
            <a:br>
              <a:rPr lang="en-US" sz="1500" b="0" dirty="0">
                <a:solidFill>
                  <a:schemeClr val="tx1"/>
                </a:solidFill>
              </a:rPr>
            </a:br>
            <a:r>
              <a:rPr lang="en-US" sz="1400" b="0" dirty="0">
                <a:solidFill>
                  <a:schemeClr val="tx1"/>
                </a:solidFill>
              </a:rPr>
              <a:t>(Client) Credentialing Rep at CLA:</a:t>
            </a:r>
            <a:br>
              <a:rPr lang="en-US" sz="1400" b="0" dirty="0">
                <a:solidFill>
                  <a:schemeClr val="tx1"/>
                </a:solidFill>
              </a:rPr>
            </a:br>
            <a:br>
              <a:rPr lang="en-US" sz="1400" b="0" dirty="0">
                <a:solidFill>
                  <a:schemeClr val="tx1"/>
                </a:solidFill>
              </a:rPr>
            </a:br>
            <a:r>
              <a:rPr lang="en-US" sz="1400" b="0" dirty="0">
                <a:solidFill>
                  <a:schemeClr val="tx1"/>
                </a:solidFill>
              </a:rPr>
              <a:t>Name</a:t>
            </a:r>
            <a:br>
              <a:rPr lang="en-US" sz="1400" b="0" dirty="0">
                <a:solidFill>
                  <a:schemeClr val="tx1"/>
                </a:solidFill>
              </a:rPr>
            </a:br>
            <a:r>
              <a:rPr lang="en-US" sz="1400" b="0" dirty="0">
                <a:solidFill>
                  <a:schemeClr val="tx1"/>
                </a:solidFill>
              </a:rPr>
              <a:t>AR &amp; Credentialing Specialist</a:t>
            </a:r>
            <a:br>
              <a:rPr lang="en-US" sz="1200" b="0" dirty="0">
                <a:solidFill>
                  <a:schemeClr val="tx1"/>
                </a:solidFill>
              </a:rPr>
            </a:br>
            <a:r>
              <a:rPr lang="en-US" sz="1200" b="0" dirty="0">
                <a:solidFill>
                  <a:schemeClr val="tx1"/>
                </a:solidFill>
              </a:rPr>
              <a:t>Email Address</a:t>
            </a:r>
            <a:br>
              <a:rPr lang="en-US" sz="1200" b="0" dirty="0">
                <a:solidFill>
                  <a:schemeClr val="tx1"/>
                </a:solidFill>
              </a:rPr>
            </a:br>
            <a:br>
              <a:rPr lang="en-US" sz="1200" b="0" dirty="0">
                <a:solidFill>
                  <a:schemeClr val="tx1"/>
                </a:solidFill>
              </a:rPr>
            </a:br>
            <a:br>
              <a:rPr lang="en-US" sz="1200" b="0" dirty="0">
                <a:solidFill>
                  <a:schemeClr val="tx1"/>
                </a:solidFill>
              </a:rPr>
            </a:br>
            <a:br>
              <a:rPr lang="en-US" sz="1200" b="0" dirty="0">
                <a:solidFill>
                  <a:schemeClr val="tx1"/>
                </a:solidFill>
              </a:rPr>
            </a:br>
            <a:br>
              <a:rPr lang="en-US" sz="1200" b="0" dirty="0">
                <a:solidFill>
                  <a:schemeClr val="tx1"/>
                </a:solidFill>
              </a:rPr>
            </a:br>
            <a:br>
              <a:rPr lang="en-US" sz="1200" b="0" dirty="0">
                <a:solidFill>
                  <a:schemeClr val="tx1"/>
                </a:solidFill>
              </a:rPr>
            </a:br>
            <a:br>
              <a:rPr lang="en-US" sz="1200" b="0" dirty="0">
                <a:solidFill>
                  <a:schemeClr val="tx1"/>
                </a:solidFill>
              </a:rPr>
            </a:br>
            <a:endParaRPr lang="en-US" sz="12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54</a:t>
            </a:fld>
            <a:endParaRPr lang="en-US" dirty="0"/>
          </a:p>
        </p:txBody>
      </p:sp>
      <p:pic>
        <p:nvPicPr>
          <p:cNvPr id="11" name="Picture 10"/>
          <p:cNvPicPr>
            <a:picLocks noChangeAspect="1"/>
          </p:cNvPicPr>
          <p:nvPr/>
        </p:nvPicPr>
        <p:blipFill>
          <a:blip r:embed="rId2"/>
          <a:stretch>
            <a:fillRect/>
          </a:stretch>
        </p:blipFill>
        <p:spPr>
          <a:xfrm>
            <a:off x="230176" y="3491536"/>
            <a:ext cx="835783" cy="1118301"/>
          </a:xfrm>
          <a:prstGeom prst="rect">
            <a:avLst/>
          </a:prstGeom>
        </p:spPr>
      </p:pic>
      <p:pic>
        <p:nvPicPr>
          <p:cNvPr id="6" name="Content Placeholder 5"/>
          <p:cNvPicPr>
            <a:picLocks noGrp="1" noChangeAspect="1"/>
          </p:cNvPicPr>
          <p:nvPr>
            <p:ph idx="1"/>
          </p:nvPr>
        </p:nvPicPr>
        <p:blipFill>
          <a:blip r:embed="rId3"/>
          <a:stretch>
            <a:fillRect/>
          </a:stretch>
        </p:blipFill>
        <p:spPr>
          <a:xfrm>
            <a:off x="3048000" y="1407459"/>
            <a:ext cx="5638800" cy="2098936"/>
          </a:xfrm>
          <a:prstGeom prst="rect">
            <a:avLst/>
          </a:prstGeom>
        </p:spPr>
      </p:pic>
    </p:spTree>
    <p:extLst>
      <p:ext uri="{BB962C8B-B14F-4D97-AF65-F5344CB8AC3E}">
        <p14:creationId xmlns:p14="http://schemas.microsoft.com/office/powerpoint/2010/main" val="1300889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2894" y="139153"/>
            <a:ext cx="1571625" cy="746672"/>
          </a:xfrm>
          <a:prstGeom prst="rect">
            <a:avLst/>
          </a:prstGeom>
        </p:spPr>
      </p:pic>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2007395" y="664369"/>
            <a:ext cx="5422106" cy="3964781"/>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55</a:t>
            </a:fld>
            <a:endParaRPr lang="en-US" dirty="0"/>
          </a:p>
        </p:txBody>
      </p:sp>
    </p:spTree>
    <p:extLst>
      <p:ext uri="{BB962C8B-B14F-4D97-AF65-F5344CB8AC3E}">
        <p14:creationId xmlns:p14="http://schemas.microsoft.com/office/powerpoint/2010/main" val="1661956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and Practice Information</a:t>
            </a:r>
          </a:p>
        </p:txBody>
      </p:sp>
      <p:pic>
        <p:nvPicPr>
          <p:cNvPr id="5" name="Content Placeholder 4"/>
          <p:cNvPicPr>
            <a:picLocks noGrp="1" noChangeAspect="1"/>
          </p:cNvPicPr>
          <p:nvPr>
            <p:ph idx="1"/>
          </p:nvPr>
        </p:nvPicPr>
        <p:blipFill>
          <a:blip r:embed="rId2"/>
          <a:stretch>
            <a:fillRect/>
          </a:stretch>
        </p:blipFill>
        <p:spPr>
          <a:xfrm>
            <a:off x="1119549" y="1085850"/>
            <a:ext cx="6904901"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56</a:t>
            </a:fld>
            <a:endParaRPr lang="en-US" dirty="0"/>
          </a:p>
        </p:txBody>
      </p:sp>
    </p:spTree>
    <p:extLst>
      <p:ext uri="{BB962C8B-B14F-4D97-AF65-F5344CB8AC3E}">
        <p14:creationId xmlns:p14="http://schemas.microsoft.com/office/powerpoint/2010/main" val="773405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Dashboards and Alerts</a:t>
            </a:r>
          </a:p>
        </p:txBody>
      </p:sp>
      <p:pic>
        <p:nvPicPr>
          <p:cNvPr id="5" name="Content Placeholder 4"/>
          <p:cNvPicPr>
            <a:picLocks noGrp="1" noChangeAspect="1"/>
          </p:cNvPicPr>
          <p:nvPr>
            <p:ph idx="1"/>
          </p:nvPr>
        </p:nvPicPr>
        <p:blipFill>
          <a:blip r:embed="rId2"/>
          <a:stretch>
            <a:fillRect/>
          </a:stretch>
        </p:blipFill>
        <p:spPr>
          <a:xfrm>
            <a:off x="457200" y="1871718"/>
            <a:ext cx="8229600" cy="1857263"/>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57</a:t>
            </a:fld>
            <a:endParaRPr lang="en-US" dirty="0"/>
          </a:p>
        </p:txBody>
      </p:sp>
    </p:spTree>
    <p:extLst>
      <p:ext uri="{BB962C8B-B14F-4D97-AF65-F5344CB8AC3E}">
        <p14:creationId xmlns:p14="http://schemas.microsoft.com/office/powerpoint/2010/main" val="33061688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pic>
        <p:nvPicPr>
          <p:cNvPr id="5" name="Content Placeholder 4"/>
          <p:cNvPicPr>
            <a:picLocks noGrp="1" noChangeAspect="1"/>
          </p:cNvPicPr>
          <p:nvPr>
            <p:ph idx="1"/>
          </p:nvPr>
        </p:nvPicPr>
        <p:blipFill>
          <a:blip r:embed="rId2"/>
          <a:stretch>
            <a:fillRect/>
          </a:stretch>
        </p:blipFill>
        <p:spPr>
          <a:xfrm>
            <a:off x="457200" y="971550"/>
            <a:ext cx="8229600" cy="3428999"/>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58</a:t>
            </a:fld>
            <a:endParaRPr lang="en-US" dirty="0"/>
          </a:p>
        </p:txBody>
      </p:sp>
    </p:spTree>
    <p:extLst>
      <p:ext uri="{BB962C8B-B14F-4D97-AF65-F5344CB8AC3E}">
        <p14:creationId xmlns:p14="http://schemas.microsoft.com/office/powerpoint/2010/main" val="2465674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7201" y="800888"/>
            <a:ext cx="7508630" cy="3294862"/>
          </a:xfrm>
        </p:spPr>
        <p:txBody>
          <a:bodyPr/>
          <a:lstStyle/>
          <a:p>
            <a:r>
              <a:rPr lang="en-US" sz="3000" dirty="0"/>
              <a:t>Thank you! For questions, please contact: </a:t>
            </a:r>
          </a:p>
          <a:p>
            <a:endParaRPr lang="en-US" sz="3000" dirty="0"/>
          </a:p>
          <a:p>
            <a:r>
              <a:rPr lang="en-US" sz="2500" dirty="0"/>
              <a:t>Merrilee Severino, CPC, </a:t>
            </a:r>
            <a:r>
              <a:rPr lang="en-US" sz="2500" dirty="0" err="1"/>
              <a:t>CMMP</a:t>
            </a:r>
            <a:r>
              <a:rPr lang="en-US" sz="2500" dirty="0"/>
              <a:t>, NC </a:t>
            </a:r>
            <a:br>
              <a:rPr lang="en-US" sz="2500" dirty="0"/>
            </a:br>
            <a:r>
              <a:rPr lang="en-US" sz="2500" dirty="0"/>
              <a:t>Senior Consultant, Health Care </a:t>
            </a:r>
          </a:p>
          <a:p>
            <a:r>
              <a:rPr lang="en-US" sz="2500" dirty="0"/>
              <a:t>E: Merrliee.Severino@CLAconnect.com </a:t>
            </a:r>
          </a:p>
          <a:p>
            <a:r>
              <a:rPr lang="en-US" sz="2500" dirty="0"/>
              <a:t>P: 727-408-0225 </a:t>
            </a:r>
          </a:p>
        </p:txBody>
      </p:sp>
    </p:spTree>
    <p:extLst>
      <p:ext uri="{BB962C8B-B14F-4D97-AF65-F5344CB8AC3E}">
        <p14:creationId xmlns:p14="http://schemas.microsoft.com/office/powerpoint/2010/main" val="1130536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Credentialing – Services CLA Offers 		</a:t>
            </a:r>
          </a:p>
        </p:txBody>
      </p:sp>
      <p:sp>
        <p:nvSpPr>
          <p:cNvPr id="3" name="Content Placeholder 2"/>
          <p:cNvSpPr>
            <a:spLocks noGrp="1"/>
          </p:cNvSpPr>
          <p:nvPr>
            <p:ph idx="1"/>
          </p:nvPr>
        </p:nvSpPr>
        <p:spPr/>
        <p:txBody>
          <a:bodyPr/>
          <a:lstStyle/>
          <a:p>
            <a:endParaRPr lang="en-US" sz="2000" dirty="0">
              <a:solidFill>
                <a:schemeClr val="tx1"/>
              </a:solidFill>
            </a:endParaRPr>
          </a:p>
          <a:p>
            <a:endParaRPr lang="en-US" sz="2000" dirty="0">
              <a:solidFill>
                <a:schemeClr val="tx1"/>
              </a:solidFill>
            </a:endParaRPr>
          </a:p>
          <a:p>
            <a:r>
              <a:rPr lang="en-US" sz="2000" dirty="0">
                <a:solidFill>
                  <a:schemeClr val="tx1"/>
                </a:solidFill>
              </a:rPr>
              <a:t>Here at CLA we only do the paperwork required to enroll/credential a provider with a payor or obtain privileges at a facility.  We are not a CVO (credentials verification organization). We do not verify the info, but we help transition from a paper/manual process to an electronic software platform (Modio), etc. </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6</a:t>
            </a:fld>
            <a:endParaRPr lang="en-US" dirty="0"/>
          </a:p>
        </p:txBody>
      </p:sp>
    </p:spTree>
    <p:extLst>
      <p:ext uri="{BB962C8B-B14F-4D97-AF65-F5344CB8AC3E}">
        <p14:creationId xmlns:p14="http://schemas.microsoft.com/office/powerpoint/2010/main" val="402280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Credentialing – Current CLA Clients		</a:t>
            </a:r>
          </a:p>
        </p:txBody>
      </p:sp>
      <p:sp>
        <p:nvSpPr>
          <p:cNvPr id="3" name="Content Placeholder 2"/>
          <p:cNvSpPr>
            <a:spLocks noGrp="1"/>
          </p:cNvSpPr>
          <p:nvPr>
            <p:ph idx="1"/>
          </p:nvPr>
        </p:nvSpPr>
        <p:spPr/>
        <p:txBody>
          <a:bodyPr/>
          <a:lstStyle/>
          <a:p>
            <a:r>
              <a:rPr lang="en-US" sz="2000" dirty="0"/>
              <a:t>Invite and encourage open communication with our clients.  Credentialing and Privilege requests take teamwork for the process to work efficiently.</a:t>
            </a:r>
          </a:p>
          <a:p>
            <a:pPr marL="0" indent="0">
              <a:buNone/>
            </a:pPr>
            <a:endParaRPr lang="en-US" sz="2000" dirty="0">
              <a:solidFill>
                <a:srgbClr val="FF0000"/>
              </a:solidFill>
            </a:endParaRPr>
          </a:p>
          <a:p>
            <a:endParaRPr lang="en-US" sz="2000" dirty="0">
              <a:solidFill>
                <a:srgbClr val="FF0000"/>
              </a:solidFill>
            </a:endParaRPr>
          </a:p>
        </p:txBody>
      </p:sp>
      <p:sp>
        <p:nvSpPr>
          <p:cNvPr id="4" name="Slide Number Placeholder 3"/>
          <p:cNvSpPr>
            <a:spLocks noGrp="1"/>
          </p:cNvSpPr>
          <p:nvPr>
            <p:ph type="sldNum" sz="quarter" idx="4"/>
          </p:nvPr>
        </p:nvSpPr>
        <p:spPr/>
        <p:txBody>
          <a:bodyPr/>
          <a:lstStyle/>
          <a:p>
            <a:fld id="{F8E24598-D429-A34B-B4A6-5808099B37D3}" type="slidenum">
              <a:rPr lang="en-US" smtClean="0"/>
              <a:pPr/>
              <a:t>7</a:t>
            </a:fld>
            <a:endParaRPr lang="en-US" dirty="0"/>
          </a:p>
        </p:txBody>
      </p:sp>
    </p:spTree>
    <p:extLst>
      <p:ext uri="{BB962C8B-B14F-4D97-AF65-F5344CB8AC3E}">
        <p14:creationId xmlns:p14="http://schemas.microsoft.com/office/powerpoint/2010/main" val="350387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77527"/>
            <a:ext cx="8229600" cy="4349156"/>
          </a:xfrm>
        </p:spPr>
      </p:pic>
      <p:sp>
        <p:nvSpPr>
          <p:cNvPr id="4" name="Slide Number Placeholder 3"/>
          <p:cNvSpPr>
            <a:spLocks noGrp="1"/>
          </p:cNvSpPr>
          <p:nvPr>
            <p:ph type="sldNum" sz="quarter" idx="4"/>
          </p:nvPr>
        </p:nvSpPr>
        <p:spPr/>
        <p:txBody>
          <a:bodyPr/>
          <a:lstStyle/>
          <a:p>
            <a:fld id="{F8E24598-D429-A34B-B4A6-5808099B37D3}" type="slidenum">
              <a:rPr lang="en-US" smtClean="0"/>
              <a:pPr/>
              <a:t>8</a:t>
            </a:fld>
            <a:endParaRPr lang="en-US" dirty="0"/>
          </a:p>
        </p:txBody>
      </p:sp>
    </p:spTree>
    <p:extLst>
      <p:ext uri="{BB962C8B-B14F-4D97-AF65-F5344CB8AC3E}">
        <p14:creationId xmlns:p14="http://schemas.microsoft.com/office/powerpoint/2010/main" val="305778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Continuity is Important</a:t>
            </a:r>
          </a:p>
        </p:txBody>
      </p:sp>
      <p:pic>
        <p:nvPicPr>
          <p:cNvPr id="5" name="Content Placeholder 4"/>
          <p:cNvPicPr>
            <a:picLocks noGrp="1" noChangeAspect="1"/>
          </p:cNvPicPr>
          <p:nvPr>
            <p:ph idx="1"/>
          </p:nvPr>
        </p:nvPicPr>
        <p:blipFill>
          <a:blip r:embed="rId2"/>
          <a:stretch>
            <a:fillRect/>
          </a:stretch>
        </p:blipFill>
        <p:spPr>
          <a:xfrm>
            <a:off x="2896215" y="1085850"/>
            <a:ext cx="3351570" cy="34290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9</a:t>
            </a:fld>
            <a:endParaRPr lang="en-US" dirty="0"/>
          </a:p>
        </p:txBody>
      </p:sp>
    </p:spTree>
    <p:extLst>
      <p:ext uri="{BB962C8B-B14F-4D97-AF65-F5344CB8AC3E}">
        <p14:creationId xmlns:p14="http://schemas.microsoft.com/office/powerpoint/2010/main" val="1189776102"/>
      </p:ext>
    </p:extLst>
  </p:cSld>
  <p:clrMapOvr>
    <a:masterClrMapping/>
  </p:clrMapOvr>
</p:sld>
</file>

<file path=ppt/theme/theme1.xml><?xml version="1.0" encoding="utf-8"?>
<a:theme xmlns:a="http://schemas.openxmlformats.org/drawingml/2006/main" name="1-CLA-PowerPoint HD">
  <a:themeElements>
    <a:clrScheme name="CLA Colors">
      <a:dk1>
        <a:srgbClr val="414142"/>
      </a:dk1>
      <a:lt1>
        <a:srgbClr val="FFFFFF"/>
      </a:lt1>
      <a:dk2>
        <a:srgbClr val="414142"/>
      </a:dk2>
      <a:lt2>
        <a:srgbClr val="DAD8D7"/>
      </a:lt2>
      <a:accent1>
        <a:srgbClr val="1F80BC"/>
      </a:accent1>
      <a:accent2>
        <a:srgbClr val="C8712D"/>
      </a:accent2>
      <a:accent3>
        <a:srgbClr val="819F3D"/>
      </a:accent3>
      <a:accent4>
        <a:srgbClr val="59365C"/>
      </a:accent4>
      <a:accent5>
        <a:srgbClr val="FFC91D"/>
      </a:accent5>
      <a:accent6>
        <a:srgbClr val="DAD8D7"/>
      </a:accent6>
      <a:hlink>
        <a:srgbClr val="57A0CC"/>
      </a:hlink>
      <a:folHlink>
        <a:srgbClr val="593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CLA-PowerPoint HD" id="{47DDDF60-460C-43AA-86E3-1B7952D12BBD}" vid="{B4D529A7-D443-4123-81BE-F5F8CCF547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1-CLA-PowerPoint HD</Template>
  <TotalTime>3526</TotalTime>
  <Words>1921</Words>
  <Application>Microsoft Office PowerPoint</Application>
  <PresentationFormat>On-screen Show (16:9)</PresentationFormat>
  <Paragraphs>228</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Arial Narrow</vt:lpstr>
      <vt:lpstr>Calibri</vt:lpstr>
      <vt:lpstr>Source Sans Pro</vt:lpstr>
      <vt:lpstr>1-CLA-PowerPoint HD</vt:lpstr>
      <vt:lpstr>Credentialing 101 (Overview)</vt:lpstr>
      <vt:lpstr>Credentialing – Definition   </vt:lpstr>
      <vt:lpstr>Credentialing – History </vt:lpstr>
      <vt:lpstr>Health Care Practitioners </vt:lpstr>
      <vt:lpstr>Processes</vt:lpstr>
      <vt:lpstr>Credentialing – Services CLA Offers   </vt:lpstr>
      <vt:lpstr>Credentialing – Current CLA Clients  </vt:lpstr>
      <vt:lpstr>PowerPoint Presentation</vt:lpstr>
      <vt:lpstr>Continuity is Important</vt:lpstr>
      <vt:lpstr>Timelines</vt:lpstr>
      <vt:lpstr>Practice Information Required </vt:lpstr>
      <vt:lpstr>Provider Information Required</vt:lpstr>
      <vt:lpstr>Credentialing – Initial Applications v Re-Credentialing</vt:lpstr>
      <vt:lpstr>CAQH  an enrollment solution</vt:lpstr>
      <vt:lpstr>CAQH – carriers reviewing your data</vt:lpstr>
      <vt:lpstr>CAQH – verifying Provider Data</vt:lpstr>
      <vt:lpstr>DEA  Drug Schedule </vt:lpstr>
      <vt:lpstr>States Determine What Mid Level’s can write for</vt:lpstr>
      <vt:lpstr>DEA Drug Enforcement Agency nuances </vt:lpstr>
      <vt:lpstr>https://www.deadiversion.usdoj.gov/online_forms_apps.html</vt:lpstr>
      <vt:lpstr>Identity and Access (I&amp;A)</vt:lpstr>
      <vt:lpstr>https://nppes.cms.hhs.gov/IAWeb/login.do</vt:lpstr>
      <vt:lpstr>This is ties to YOUR information</vt:lpstr>
      <vt:lpstr>NPPES</vt:lpstr>
      <vt:lpstr>https://nppes.cms.hhs.gov/#/ </vt:lpstr>
      <vt:lpstr>https://npps.cms.hhs.gov/IAWeb/login.do</vt:lpstr>
      <vt:lpstr>PECOS Provider Enrollment, Chain, and Ownership System</vt:lpstr>
      <vt:lpstr>https://pecos.cms.hhs.gov/pecos/login.do#headingLv1</vt:lpstr>
      <vt:lpstr>https://pecos.cms.hhs.gov/pecos/login.do#headingLv1</vt:lpstr>
      <vt:lpstr>PowerPoint Presentation</vt:lpstr>
      <vt:lpstr>Insurance Coverage</vt:lpstr>
      <vt:lpstr>Additional Insurance Considerations</vt:lpstr>
      <vt:lpstr>COI example:</vt:lpstr>
      <vt:lpstr>Loss Run Example:</vt:lpstr>
      <vt:lpstr>NPD National Practitioner Data Bank</vt:lpstr>
      <vt:lpstr>Self Query Example:</vt:lpstr>
      <vt:lpstr>Self Query</vt:lpstr>
      <vt:lpstr>Self Query</vt:lpstr>
      <vt:lpstr>Board Certification</vt:lpstr>
      <vt:lpstr>Board Organizations</vt:lpstr>
      <vt:lpstr>BC vs BE     Board Certified / Board Eligible</vt:lpstr>
      <vt:lpstr>Case Logs – aka Activity Logs</vt:lpstr>
      <vt:lpstr>Case Log - Example</vt:lpstr>
      <vt:lpstr>Privileging Requests– Hospital &amp; Facilities </vt:lpstr>
      <vt:lpstr>Hospital &amp; Facilities Privileging Checklist - Example</vt:lpstr>
      <vt:lpstr>Differences in Privileges </vt:lpstr>
      <vt:lpstr>CME  Continuing Medical Education</vt:lpstr>
      <vt:lpstr>Disclosure Questions</vt:lpstr>
      <vt:lpstr>Disclosure Questions</vt:lpstr>
      <vt:lpstr>Letter of Explanation</vt:lpstr>
      <vt:lpstr>FCVS – Federation Credentials Verification Service </vt:lpstr>
      <vt:lpstr>How we at CLA keep it all organized</vt:lpstr>
      <vt:lpstr>Credentialing Updates 10.06.2020    (Client) Credentialing Rep at CLA:  Name AR &amp; Credentialing Specialist Email Address      </vt:lpstr>
      <vt:lpstr>Facility Applications Updates 10.06.2020    (Client) Credentialing Rep at CLA:  Name AR &amp; Credentialing Specialist Email Address       </vt:lpstr>
      <vt:lpstr>PowerPoint Presentation</vt:lpstr>
      <vt:lpstr>Individual and Practice Information</vt:lpstr>
      <vt:lpstr>Dashboards and Alerts</vt:lpstr>
      <vt:lpstr>Reminders</vt:lpstr>
      <vt:lpstr>PowerPoint Presentation</vt:lpstr>
    </vt:vector>
  </TitlesOfParts>
  <Company>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Credentialing Overview</dc:title>
  <dc:creator>Severino, Merrilee</dc:creator>
  <cp:lastModifiedBy>Sue Barton</cp:lastModifiedBy>
  <cp:revision>58</cp:revision>
  <dcterms:created xsi:type="dcterms:W3CDTF">2020-10-05T17:14:02Z</dcterms:created>
  <dcterms:modified xsi:type="dcterms:W3CDTF">2021-05-10T13:01:56Z</dcterms:modified>
</cp:coreProperties>
</file>